
<file path=[Content_Types].xml><?xml version="1.0" encoding="utf-8"?>
<Types xmlns="http://schemas.openxmlformats.org/package/2006/content-types">
  <Default Extension="jpeg" ContentType="image/jpeg"/>
  <Default Extension="m4v"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0" r:id="rId1"/>
  </p:sldMasterIdLst>
  <p:notesMasterIdLst>
    <p:notesMasterId r:id="rId30"/>
  </p:notesMasterIdLst>
  <p:sldIdLst>
    <p:sldId id="257" r:id="rId2"/>
    <p:sldId id="258" r:id="rId3"/>
    <p:sldId id="413" r:id="rId4"/>
    <p:sldId id="394" r:id="rId5"/>
    <p:sldId id="395" r:id="rId6"/>
    <p:sldId id="414" r:id="rId7"/>
    <p:sldId id="418" r:id="rId8"/>
    <p:sldId id="419" r:id="rId9"/>
    <p:sldId id="406" r:id="rId10"/>
    <p:sldId id="415" r:id="rId11"/>
    <p:sldId id="411" r:id="rId12"/>
    <p:sldId id="384" r:id="rId13"/>
    <p:sldId id="386" r:id="rId14"/>
    <p:sldId id="387" r:id="rId15"/>
    <p:sldId id="398" r:id="rId16"/>
    <p:sldId id="412" r:id="rId17"/>
    <p:sldId id="410" r:id="rId18"/>
    <p:sldId id="416" r:id="rId19"/>
    <p:sldId id="408" r:id="rId20"/>
    <p:sldId id="385" r:id="rId21"/>
    <p:sldId id="388" r:id="rId22"/>
    <p:sldId id="399" r:id="rId23"/>
    <p:sldId id="401" r:id="rId24"/>
    <p:sldId id="402" r:id="rId25"/>
    <p:sldId id="417" r:id="rId26"/>
    <p:sldId id="404" r:id="rId27"/>
    <p:sldId id="405" r:id="rId28"/>
    <p:sldId id="382" r:id="rId29"/>
  </p:sldIdLst>
  <p:sldSz cx="12192000" cy="6858000"/>
  <p:notesSz cx="6858000" cy="9144000"/>
  <p:custDataLst>
    <p:tags r:id="rId31"/>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4" userDrawn="1">
          <p15:clr>
            <a:srgbClr val="A4A3A4"/>
          </p15:clr>
        </p15:guide>
        <p15:guide id="2" pos="37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71A7"/>
    <a:srgbClr val="3571A7"/>
    <a:srgbClr val="C2D8EC"/>
    <a:srgbClr val="04A07C"/>
    <a:srgbClr val="08A37F"/>
    <a:srgbClr val="5B9BD5"/>
    <a:srgbClr val="81B466"/>
    <a:srgbClr val="D6E8D5"/>
    <a:srgbClr val="FFFBF8"/>
    <a:srgbClr val="7CAB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99"/>
    <p:restoredTop sz="95083" autoAdjust="0"/>
  </p:normalViewPr>
  <p:slideViewPr>
    <p:cSldViewPr showGuides="1">
      <p:cViewPr varScale="1">
        <p:scale>
          <a:sx n="91" d="100"/>
          <a:sy n="91" d="100"/>
        </p:scale>
        <p:origin x="760" y="52"/>
      </p:cViewPr>
      <p:guideLst>
        <p:guide orient="horz" pos="2164"/>
        <p:guide pos="3796"/>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Good afternoon ladies and gentlemen. It's a pleasure to be here with you today. My talk today will deal primarily with Adaptive Long-Short Pattern Transformer for Stock Investment Selection.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D45368-456E-3095-B79B-69D804B77DE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F5268B-6F67-D5F4-E9B2-384299EF253C}"/>
              </a:ext>
            </a:extLst>
          </p:cNvPr>
          <p:cNvSpPr>
            <a:spLocks noGrp="1" noRot="1" noChangeAspect="1"/>
          </p:cNvSpPr>
          <p:nvPr>
            <p:ph type="sldImg" idx="2"/>
          </p:nvPr>
        </p:nvSpPr>
        <p:spPr>
          <a:xfrm>
            <a:off x="685800" y="1143000"/>
            <a:ext cx="5486400" cy="3086100"/>
          </a:xfrm>
        </p:spPr>
      </p:sp>
      <p:sp>
        <p:nvSpPr>
          <p:cNvPr id="3" name="文本占位符 2">
            <a:extLst>
              <a:ext uri="{FF2B5EF4-FFF2-40B4-BE49-F238E27FC236}">
                <a16:creationId xmlns:a16="http://schemas.microsoft.com/office/drawing/2014/main" id="{FFEB5CBC-755C-88C3-99D2-57EB2FC9A02C}"/>
              </a:ext>
            </a:extLst>
          </p:cNvPr>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2295004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04201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0818176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9653399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955235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7716199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In the early research on the Stock Investment Selection, the traditional machine learning methods use machine learning algorithms based on manual indicators. As a result, The hypothetical stochastic process may become stranded in catching non-stationary oscillations. In recent years, deep neural networks have shown encouraging prospects in characterizing stock dynamics, especially the RNNs are the dominant choice. However, they are ineffective to learn the dependencies of long-range discontinuous temporal states. As an alternative, the well-known Transformer can perform information exchange between input tokens to fix the deficiencies of RNN.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034766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5342031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79B599-B1C1-9B95-0C0E-A4198AA0FB5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D7823EB-7645-F9ED-023B-5CFB5AE82908}"/>
              </a:ext>
            </a:extLst>
          </p:cNvPr>
          <p:cNvSpPr>
            <a:spLocks noGrp="1" noRot="1" noChangeAspect="1"/>
          </p:cNvSpPr>
          <p:nvPr>
            <p:ph type="sldImg" idx="2"/>
          </p:nvPr>
        </p:nvSpPr>
        <p:spPr>
          <a:xfrm>
            <a:off x="685800" y="1143000"/>
            <a:ext cx="5486400" cy="3086100"/>
          </a:xfrm>
        </p:spPr>
      </p:sp>
      <p:sp>
        <p:nvSpPr>
          <p:cNvPr id="3" name="文本占位符 2">
            <a:extLst>
              <a:ext uri="{FF2B5EF4-FFF2-40B4-BE49-F238E27FC236}">
                <a16:creationId xmlns:a16="http://schemas.microsoft.com/office/drawing/2014/main" id="{E974721E-5188-2638-3E8F-C0CE5C71E42A}"/>
              </a:ext>
            </a:extLst>
          </p:cNvPr>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5013348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916386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First of all, I'll be presenting the background of Stock Investment Selection. Then, I'll introduce our methods and experiments. Finally, I'll make a conclusion of the work.</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2495430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2526673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2929263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4967380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792187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DCD31-8A2A-1C2B-78E3-977076D9A8A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CC0BD6C-558E-D544-94A9-5EF7ED03FAE4}"/>
              </a:ext>
            </a:extLst>
          </p:cNvPr>
          <p:cNvSpPr>
            <a:spLocks noGrp="1" noRot="1" noChangeAspect="1"/>
          </p:cNvSpPr>
          <p:nvPr>
            <p:ph type="sldImg" idx="2"/>
          </p:nvPr>
        </p:nvSpPr>
        <p:spPr>
          <a:xfrm>
            <a:off x="685800" y="1143000"/>
            <a:ext cx="5486400" cy="3086100"/>
          </a:xfrm>
        </p:spPr>
      </p:sp>
      <p:sp>
        <p:nvSpPr>
          <p:cNvPr id="3" name="文本占位符 2">
            <a:extLst>
              <a:ext uri="{FF2B5EF4-FFF2-40B4-BE49-F238E27FC236}">
                <a16:creationId xmlns:a16="http://schemas.microsoft.com/office/drawing/2014/main" id="{249A5F6F-54E2-E1DA-8032-6CA385564508}"/>
              </a:ext>
            </a:extLst>
          </p:cNvPr>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3698489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3152997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However, directly applying Transformer to modeling stock movements is problematic in two aspects. Firstly, the global self-attention focuses on point-wise token similarities without contextual insights. So the lack of pattern-wise interaction hinders the adequate discrimination of stock tendency and is susceptible to noise points. Secondly, the basic query-key matching paradigm is position agnostic. For example, in this figure, {A;B} reflects stock wave patterns in the context of long-term spans and {C;D} reflects short-term spans. The patterns C and D are closer than A and B, which means that their interaction is more responsible for observing high-frequency regularities. This inspires us to factor in the elapsed time between stock change patterns.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1563207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That concludes my talk for today. Thank you!</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605236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66813C-01DE-8B21-1AE5-A83E4274776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01219B3-FB4B-649A-A316-1694D27A5BE4}"/>
              </a:ext>
            </a:extLst>
          </p:cNvPr>
          <p:cNvSpPr>
            <a:spLocks noGrp="1" noRot="1" noChangeAspect="1"/>
          </p:cNvSpPr>
          <p:nvPr>
            <p:ph type="sldImg" idx="2"/>
          </p:nvPr>
        </p:nvSpPr>
        <p:spPr>
          <a:xfrm>
            <a:off x="685800" y="1143000"/>
            <a:ext cx="5486400" cy="3086100"/>
          </a:xfrm>
        </p:spPr>
      </p:sp>
      <p:sp>
        <p:nvSpPr>
          <p:cNvPr id="3" name="文本占位符 2">
            <a:extLst>
              <a:ext uri="{FF2B5EF4-FFF2-40B4-BE49-F238E27FC236}">
                <a16:creationId xmlns:a16="http://schemas.microsoft.com/office/drawing/2014/main" id="{6DE8C05C-424C-3F33-488C-79E3C9B82604}"/>
              </a:ext>
            </a:extLst>
          </p:cNvPr>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let’s turn to the first part of my talk, background. Different from the general time series modeling, it is difficult to assess stock’s evolving trend confronting with highly volatile and interrelated natures of the market. Also, the synergy</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 [ˈ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sɪnədʒi</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effect is another prominent trait of stock market. This effect means that related stocks are apt to exhibit synchronous </a:t>
            </a:r>
            <a:b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b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sɪŋkrənəs</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changes. However, Previous works mostly treat individual stocks as isolated and some studies just resort to limited domain knowledge which may lead to information bias.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578329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let’s turn to the first part of my talk, background. Different from the general time series modeling, it is difficult to assess stock’s evolving trend confronting with highly volatile and interrelated natures of the market. Also, the synergy</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 [ˈ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sɪnədʒi</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effect is another prominent trait of stock market. This effect means that related stocks are apt to exhibit synchronous </a:t>
            </a:r>
            <a:b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b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sɪŋkrənəs</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changes. However, Previous works mostly treat individual stocks as isolated and some studies just resort to limited domain knowledge which may lead to information bias.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857214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let’s turn to the first part of my talk, background. Different from the general time series modeling, it is difficult to assess stock’s evolving trend confronting with highly volatile and interrelated natures of the market. Also, the synergy</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 [ˈ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sɪnədʒi</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effect is another prominent trait of stock market. This effect means that related stocks are apt to exhibit synchronous </a:t>
            </a:r>
            <a:b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b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sɪŋkrənəs</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changes. However, Previous works mostly treat individual stocks as isolated and some studies just resort to limited domain knowledge which may lead to information bias.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947684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463E3-F8A5-487E-935F-218E5498F6F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C908017-6290-3A12-5260-86D7E10108D2}"/>
              </a:ext>
            </a:extLst>
          </p:cNvPr>
          <p:cNvSpPr>
            <a:spLocks noGrp="1" noRot="1" noChangeAspect="1"/>
          </p:cNvSpPr>
          <p:nvPr>
            <p:ph type="sldImg" idx="2"/>
          </p:nvPr>
        </p:nvSpPr>
        <p:spPr>
          <a:xfrm>
            <a:off x="685800" y="1143000"/>
            <a:ext cx="5486400" cy="3086100"/>
          </a:xfrm>
        </p:spPr>
      </p:sp>
      <p:sp>
        <p:nvSpPr>
          <p:cNvPr id="3" name="文本占位符 2">
            <a:extLst>
              <a:ext uri="{FF2B5EF4-FFF2-40B4-BE49-F238E27FC236}">
                <a16:creationId xmlns:a16="http://schemas.microsoft.com/office/drawing/2014/main" id="{761481D3-9D1E-4D45-BA73-536BF658A9FB}"/>
              </a:ext>
            </a:extLst>
          </p:cNvPr>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let’s turn to the first part of my talk, background. Different from the general time series modeling, it is difficult to assess stock’s evolving trend confronting with highly volatile and interrelated natures of the market. Also, the synergy</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 [ˈ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sɪnədʒi</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effect is another prominent trait of stock market. This effect means that related stocks are apt to exhibit synchronous </a:t>
            </a:r>
            <a:b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b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sɪŋkrənəs</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changes. However, Previous works mostly treat individual stocks as isolated and some studies just resort to limited domain knowledge which may lead to information bias.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95703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6ED17B-7E07-FEE8-4DB8-71BE9BD9DB5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D3B4B2F-52C9-90F3-E76D-FC190DE331CA}"/>
              </a:ext>
            </a:extLst>
          </p:cNvPr>
          <p:cNvSpPr>
            <a:spLocks noGrp="1" noRot="1" noChangeAspect="1"/>
          </p:cNvSpPr>
          <p:nvPr>
            <p:ph type="sldImg" idx="2"/>
          </p:nvPr>
        </p:nvSpPr>
        <p:spPr>
          <a:xfrm>
            <a:off x="685800" y="1143000"/>
            <a:ext cx="5486400" cy="3086100"/>
          </a:xfrm>
        </p:spPr>
      </p:sp>
      <p:sp>
        <p:nvSpPr>
          <p:cNvPr id="3" name="文本占位符 2">
            <a:extLst>
              <a:ext uri="{FF2B5EF4-FFF2-40B4-BE49-F238E27FC236}">
                <a16:creationId xmlns:a16="http://schemas.microsoft.com/office/drawing/2014/main" id="{3A822A91-D267-F8CE-7E31-B007CECCB5C5}"/>
              </a:ext>
            </a:extLst>
          </p:cNvPr>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let’s turn to the first part of my talk, background. Different from the general time series modeling, it is difficult to assess stock’s evolving trend confronting with highly volatile and interrelated natures of the market. Also, the synergy</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 [ˈ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sɪnədʒi</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effect is another prominent trait of stock market. This effect means that related stocks are apt to exhibit synchronous </a:t>
            </a:r>
            <a:b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b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sɪŋkrənəs</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changes. However, Previous works mostly treat individual stocks as isolated and some studies just resort to limited domain knowledge which may lead to information bias.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2722816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061131-335D-386C-9C8C-35079A84979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46108E6-7E02-1BE1-F063-C41903F2CC21}"/>
              </a:ext>
            </a:extLst>
          </p:cNvPr>
          <p:cNvSpPr>
            <a:spLocks noGrp="1" noRot="1" noChangeAspect="1"/>
          </p:cNvSpPr>
          <p:nvPr>
            <p:ph type="sldImg" idx="2"/>
          </p:nvPr>
        </p:nvSpPr>
        <p:spPr>
          <a:xfrm>
            <a:off x="685800" y="1143000"/>
            <a:ext cx="5486400" cy="3086100"/>
          </a:xfrm>
        </p:spPr>
      </p:sp>
      <p:sp>
        <p:nvSpPr>
          <p:cNvPr id="3" name="文本占位符 2">
            <a:extLst>
              <a:ext uri="{FF2B5EF4-FFF2-40B4-BE49-F238E27FC236}">
                <a16:creationId xmlns:a16="http://schemas.microsoft.com/office/drawing/2014/main" id="{259F695E-6699-F68F-F10B-6A0054F0ABFF}"/>
              </a:ext>
            </a:extLst>
          </p:cNvPr>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let’s turn to the first part of my talk, background. Different from the general time series modeling, it is difficult to assess stock’s evolving trend confronting with highly volatile and interrelated natures of the market. Also, the synergy</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 [ˈ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sɪnədʒi</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effect is another prominent trait of stock market. This effect means that related stocks are apt to exhibit synchronous </a:t>
            </a:r>
            <a:b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b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sɪŋkrənəs</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changes. However, Previous works mostly treat individual stocks as isolated and some studies just resort to limited domain knowledge which may lead to information bias.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9996839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let’s turn to the first part of my talk, background. Different from the general time series modeling, it is difficult to assess stock’s evolving trend confronting with highly volatile and interrelated natures of the market. Also, the synergy</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 [ˈ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sɪnədʒi</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effect is another prominent trait of stock market. This effect means that related stocks are apt to exhibit synchronous </a:t>
            </a:r>
            <a:b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b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[ˈ</a:t>
            </a:r>
            <a:r>
              <a:rPr lang="en-US" altLang="zh-CN" sz="1800" kern="100" dirty="0" err="1">
                <a:solidFill>
                  <a:srgbClr val="333333"/>
                </a:solidFill>
                <a:effectLst/>
                <a:latin typeface="Arial" panose="020B0604020202020204" pitchFamily="34" charset="0"/>
                <a:ea typeface="等线" panose="02010600030101010101" pitchFamily="2" charset="-122"/>
                <a:cs typeface="Times New Roman" panose="02020603050405020304" pitchFamily="18" charset="0"/>
              </a:rPr>
              <a:t>sɪŋkrənəs</a:t>
            </a:r>
            <a:r>
              <a:rPr lang="en-US" altLang="zh-CN" sz="1800" kern="100" dirty="0">
                <a:solidFill>
                  <a:srgbClr val="333333"/>
                </a:solidFill>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changes. However, Previous works mostly treat individual stocks as isolated and some studies just resort to limited domain knowledge which may lead to information bias.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771588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3969570473"/>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38522437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388964195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bg>
      <p:bgPr>
        <a:solidFill>
          <a:schemeClr val="accent1"/>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308"/>
            <a:ext cx="12192000" cy="6851384"/>
          </a:xfrm>
          <a:prstGeom prst="rect">
            <a:avLst/>
          </a:prstGeom>
        </p:spPr>
      </p:pic>
      <p:pic>
        <p:nvPicPr>
          <p:cNvPr id="13" name="图片 12"/>
          <p:cNvPicPr>
            <a:picLocks noChangeAspect="1"/>
          </p:cNvPicPr>
          <p:nvPr userDrawn="1"/>
        </p:nvPicPr>
        <p:blipFill rotWithShape="1">
          <a:blip r:embed="rId3">
            <a:extLst>
              <a:ext uri="{28A0092B-C50C-407E-A947-70E740481C1C}">
                <a14:useLocalDpi xmlns:a14="http://schemas.microsoft.com/office/drawing/2010/main" val="0"/>
              </a:ext>
            </a:extLst>
          </a:blip>
          <a:srcRect l="3199" r="3045"/>
          <a:stretch>
            <a:fillRect/>
          </a:stretch>
        </p:blipFill>
        <p:spPr>
          <a:xfrm>
            <a:off x="-8029" y="788631"/>
            <a:ext cx="12208060" cy="4356576"/>
          </a:xfrm>
          <a:prstGeom prst="rect">
            <a:avLst/>
          </a:prstGeom>
        </p:spPr>
      </p:pic>
      <p:pic>
        <p:nvPicPr>
          <p:cNvPr id="529" name="图片 528" descr="C:\Users\69453\Desktop\曲维光ppt\nnu-logo.pngnnu-logo"/>
          <p:cNvPicPr>
            <a:picLocks noChangeAspect="1"/>
          </p:cNvPicPr>
          <p:nvPr userDrawn="1"/>
        </p:nvPicPr>
        <p:blipFill>
          <a:blip r:embed="rId4"/>
          <a:srcRect/>
          <a:stretch>
            <a:fillRect/>
          </a:stretch>
        </p:blipFill>
        <p:spPr>
          <a:xfrm>
            <a:off x="162879" y="110151"/>
            <a:ext cx="2941831" cy="549853"/>
          </a:xfrm>
          <a:prstGeom prst="rect">
            <a:avLst/>
          </a:prstGeom>
        </p:spPr>
      </p:pic>
      <p:pic>
        <p:nvPicPr>
          <p:cNvPr id="547" name="图片 546"/>
          <p:cNvPicPr>
            <a:picLocks noChangeAspect="1"/>
          </p:cNvPicPr>
          <p:nvPr userDrawn="1"/>
        </p:nvPicPr>
        <p:blipFill rotWithShape="1">
          <a:blip r:embed="rId5" cstate="print">
            <a:extLst>
              <a:ext uri="{28A0092B-C50C-407E-A947-70E740481C1C}">
                <a14:useLocalDpi xmlns:a14="http://schemas.microsoft.com/office/drawing/2010/main" val="0"/>
              </a:ext>
            </a:extLst>
          </a:blip>
          <a:srcRect l="19838"/>
          <a:stretch>
            <a:fillRect/>
          </a:stretch>
        </p:blipFill>
        <p:spPr>
          <a:xfrm>
            <a:off x="10225453" y="-782"/>
            <a:ext cx="2150691" cy="978158"/>
          </a:xfrm>
          <a:prstGeom prst="rect">
            <a:avLst/>
          </a:prstGeom>
        </p:spPr>
      </p:pic>
      <p:pic>
        <p:nvPicPr>
          <p:cNvPr id="6" name="图片 5"/>
          <p:cNvPicPr>
            <a:picLocks noChangeAspect="1"/>
          </p:cNvPicPr>
          <p:nvPr userDrawn="1"/>
        </p:nvPicPr>
        <p:blipFill rotWithShape="1">
          <a:blip r:embed="rId6" cstate="print">
            <a:extLst>
              <a:ext uri="{28A0092B-C50C-407E-A947-70E740481C1C}">
                <a14:useLocalDpi xmlns:a14="http://schemas.microsoft.com/office/drawing/2010/main" val="0"/>
              </a:ext>
            </a:extLst>
          </a:blip>
          <a:srcRect l="8615" t="26233" r="65447" b="48180"/>
          <a:stretch>
            <a:fillRect/>
          </a:stretch>
        </p:blipFill>
        <p:spPr>
          <a:xfrm>
            <a:off x="9258301" y="154581"/>
            <a:ext cx="1035475" cy="496631"/>
          </a:xfrm>
          <a:prstGeom prst="rect">
            <a:avLst/>
          </a:prstGeom>
        </p:spPr>
      </p:pic>
    </p:spTree>
    <p:extLst>
      <p:ext uri="{BB962C8B-B14F-4D97-AF65-F5344CB8AC3E}">
        <p14:creationId xmlns:p14="http://schemas.microsoft.com/office/powerpoint/2010/main" val="3414694914"/>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1" cy="573391"/>
          </a:xfrm>
          <a:prstGeom prst="rect">
            <a:avLst/>
          </a:prstGeom>
        </p:spPr>
      </p:pic>
      <p:sp>
        <p:nvSpPr>
          <p:cNvPr id="4" name="日期占位符 3"/>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CDC645-7EA7-47E1-A5EF-FC8A9186EF34}" type="slidenum">
              <a:rPr lang="zh-CN" altLang="en-US" smtClean="0"/>
              <a:t>‹#›</a:t>
            </a:fld>
            <a:endParaRPr lang="zh-CN" altLang="en-US"/>
          </a:p>
        </p:txBody>
      </p:sp>
      <p:sp>
        <p:nvSpPr>
          <p:cNvPr id="13" name="KSO_Shape"/>
          <p:cNvSpPr>
            <a:spLocks noChangeArrowheads="1"/>
          </p:cNvSpPr>
          <p:nvPr userDrawn="1"/>
        </p:nvSpPr>
        <p:spPr bwMode="auto">
          <a:xfrm flipH="1">
            <a:off x="-1536180" y="2515819"/>
            <a:ext cx="3976951" cy="2714947"/>
          </a:xfrm>
          <a:custGeom>
            <a:avLst/>
            <a:gdLst>
              <a:gd name="T0" fmla="*/ 844045 w 3931"/>
              <a:gd name="T1" fmla="*/ 356609 h 2392"/>
              <a:gd name="T2" fmla="*/ 561681 w 3931"/>
              <a:gd name="T3" fmla="*/ 235522 h 2392"/>
              <a:gd name="T4" fmla="*/ 243848 w 3931"/>
              <a:gd name="T5" fmla="*/ 356609 h 2392"/>
              <a:gd name="T6" fmla="*/ 155176 w 3931"/>
              <a:gd name="T7" fmla="*/ 319756 h 2392"/>
              <a:gd name="T8" fmla="*/ 155176 w 3931"/>
              <a:gd name="T9" fmla="*/ 428374 h 2392"/>
              <a:gd name="T10" fmla="*/ 179283 w 3931"/>
              <a:gd name="T11" fmla="*/ 461624 h 2392"/>
              <a:gd name="T12" fmla="*/ 154622 w 3931"/>
              <a:gd name="T13" fmla="*/ 494874 h 2392"/>
              <a:gd name="T14" fmla="*/ 180946 w 3931"/>
              <a:gd name="T15" fmla="*/ 611804 h 2392"/>
              <a:gd name="T16" fmla="*/ 103358 w 3931"/>
              <a:gd name="T17" fmla="*/ 611804 h 2392"/>
              <a:gd name="T18" fmla="*/ 129960 w 3931"/>
              <a:gd name="T19" fmla="*/ 494320 h 2392"/>
              <a:gd name="T20" fmla="*/ 108346 w 3931"/>
              <a:gd name="T21" fmla="*/ 461624 h 2392"/>
              <a:gd name="T22" fmla="*/ 129128 w 3931"/>
              <a:gd name="T23" fmla="*/ 429205 h 2392"/>
              <a:gd name="T24" fmla="*/ 129128 w 3931"/>
              <a:gd name="T25" fmla="*/ 308950 h 2392"/>
              <a:gd name="T26" fmla="*/ 0 w 3931"/>
              <a:gd name="T27" fmla="*/ 254918 h 2392"/>
              <a:gd name="T28" fmla="*/ 568054 w 3931"/>
              <a:gd name="T29" fmla="*/ 0 h 2392"/>
              <a:gd name="T30" fmla="*/ 1089278 w 3931"/>
              <a:gd name="T31" fmla="*/ 258243 h 2392"/>
              <a:gd name="T32" fmla="*/ 844045 w 3931"/>
              <a:gd name="T33" fmla="*/ 356609 h 2392"/>
              <a:gd name="T34" fmla="*/ 555307 w 3931"/>
              <a:gd name="T35" fmla="*/ 297035 h 2392"/>
              <a:gd name="T36" fmla="*/ 811624 w 3931"/>
              <a:gd name="T37" fmla="*/ 384040 h 2392"/>
              <a:gd name="T38" fmla="*/ 811624 w 3931"/>
              <a:gd name="T39" fmla="*/ 594902 h 2392"/>
              <a:gd name="T40" fmla="*/ 542284 w 3931"/>
              <a:gd name="T41" fmla="*/ 662788 h 2392"/>
              <a:gd name="T42" fmla="*/ 304532 w 3931"/>
              <a:gd name="T43" fmla="*/ 594902 h 2392"/>
              <a:gd name="T44" fmla="*/ 304532 w 3931"/>
              <a:gd name="T45" fmla="*/ 384040 h 2392"/>
              <a:gd name="T46" fmla="*/ 555307 w 3931"/>
              <a:gd name="T47" fmla="*/ 297035 h 2392"/>
              <a:gd name="T48" fmla="*/ 551982 w 3931"/>
              <a:gd name="T49" fmla="*/ 623996 h 2392"/>
              <a:gd name="T50" fmla="*/ 758698 w 3931"/>
              <a:gd name="T51" fmla="*/ 572458 h 2392"/>
              <a:gd name="T52" fmla="*/ 551982 w 3931"/>
              <a:gd name="T53" fmla="*/ 520643 h 2392"/>
              <a:gd name="T54" fmla="*/ 345543 w 3931"/>
              <a:gd name="T55" fmla="*/ 572458 h 2392"/>
              <a:gd name="T56" fmla="*/ 551982 w 3931"/>
              <a:gd name="T57" fmla="*/ 623996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chemeClr val="bg1">
              <a:alpha val="4000"/>
            </a:schemeClr>
          </a:solidFill>
          <a:ln>
            <a:noFill/>
          </a:ln>
        </p:spPr>
        <p:txBody>
          <a:bodyPr anchor="ctr" anchorCtr="1"/>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endParaRPr lang="zh-CN" altLang="en-US" sz="2400"/>
          </a:p>
        </p:txBody>
      </p:sp>
      <p:pic>
        <p:nvPicPr>
          <p:cNvPr id="14" name="图片 13" descr="C:\Users\69453\Desktop\曲维光ppt\nnu-logo.pngnnu-logo"/>
          <p:cNvPicPr>
            <a:picLocks noChangeAspect="1"/>
          </p:cNvPicPr>
          <p:nvPr userDrawn="1"/>
        </p:nvPicPr>
        <p:blipFill>
          <a:blip r:embed="rId3"/>
          <a:srcRect/>
          <a:stretch>
            <a:fillRect/>
          </a:stretch>
        </p:blipFill>
        <p:spPr>
          <a:xfrm>
            <a:off x="40343" y="17937"/>
            <a:ext cx="2971797" cy="555455"/>
          </a:xfrm>
          <a:prstGeom prst="rect">
            <a:avLst/>
          </a:prstGeom>
        </p:spPr>
      </p:pic>
      <p:pic>
        <p:nvPicPr>
          <p:cNvPr id="15" name="图片 14"/>
          <p:cNvPicPr>
            <a:picLocks noChangeAspect="1"/>
          </p:cNvPicPr>
          <p:nvPr userDrawn="1"/>
        </p:nvPicPr>
        <p:blipFill rotWithShape="1">
          <a:blip r:embed="rId4" cstate="print">
            <a:extLst>
              <a:ext uri="{28A0092B-C50C-407E-A947-70E740481C1C}">
                <a14:useLocalDpi xmlns:a14="http://schemas.microsoft.com/office/drawing/2010/main" val="0"/>
              </a:ext>
            </a:extLst>
          </a:blip>
          <a:srcRect l="19961" r="-1"/>
          <a:stretch>
            <a:fillRect/>
          </a:stretch>
        </p:blipFill>
        <p:spPr>
          <a:xfrm>
            <a:off x="10517659" y="-98785"/>
            <a:ext cx="1941227" cy="884238"/>
          </a:xfrm>
          <a:prstGeom prst="rect">
            <a:avLst/>
          </a:prstGeom>
        </p:spPr>
      </p:pic>
      <p:pic>
        <p:nvPicPr>
          <p:cNvPr id="16" name="图片 15"/>
          <p:cNvPicPr>
            <a:picLocks noChangeAspect="1"/>
          </p:cNvPicPr>
          <p:nvPr userDrawn="1"/>
        </p:nvPicPr>
        <p:blipFill rotWithShape="1">
          <a:blip r:embed="rId5" cstate="print">
            <a:extLst>
              <a:ext uri="{28A0092B-C50C-407E-A947-70E740481C1C}">
                <a14:useLocalDpi xmlns:a14="http://schemas.microsoft.com/office/drawing/2010/main" val="0"/>
              </a:ext>
            </a:extLst>
          </a:blip>
          <a:srcRect l="8615" t="26233" r="65447" b="48180"/>
          <a:stretch>
            <a:fillRect/>
          </a:stretch>
        </p:blipFill>
        <p:spPr>
          <a:xfrm>
            <a:off x="9609259" y="52482"/>
            <a:ext cx="929296" cy="445706"/>
          </a:xfrm>
          <a:prstGeom prst="rect">
            <a:avLst/>
          </a:prstGeom>
        </p:spPr>
      </p:pic>
    </p:spTree>
    <p:extLst>
      <p:ext uri="{BB962C8B-B14F-4D97-AF65-F5344CB8AC3E}">
        <p14:creationId xmlns:p14="http://schemas.microsoft.com/office/powerpoint/2010/main" val="185629076"/>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5CDC645-7EA7-47E1-A5EF-FC8A9186EF34}" type="slidenum">
              <a:rPr lang="zh-CN" altLang="en-US" smtClean="0"/>
              <a:t>‹#›</a:t>
            </a:fld>
            <a:endParaRPr lang="zh-CN" altLang="en-US"/>
          </a:p>
        </p:txBody>
      </p:sp>
      <p:sp>
        <p:nvSpPr>
          <p:cNvPr id="7" name="矩形 6">
            <a:extLst>
              <a:ext uri="{FF2B5EF4-FFF2-40B4-BE49-F238E27FC236}">
                <a16:creationId xmlns:a16="http://schemas.microsoft.com/office/drawing/2014/main" id="{8A1CBBFC-657E-2A87-BA24-6186A8DE5380}"/>
              </a:ext>
            </a:extLst>
          </p:cNvPr>
          <p:cNvSpPr/>
          <p:nvPr userDrawn="1"/>
        </p:nvSpPr>
        <p:spPr>
          <a:xfrm>
            <a:off x="2" y="0"/>
            <a:ext cx="4114801" cy="6858000"/>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2400"/>
          </a:p>
        </p:txBody>
      </p:sp>
      <p:pic>
        <p:nvPicPr>
          <p:cNvPr id="8" name="图片 7">
            <a:extLst>
              <a:ext uri="{FF2B5EF4-FFF2-40B4-BE49-F238E27FC236}">
                <a16:creationId xmlns:a16="http://schemas.microsoft.com/office/drawing/2014/main" id="{A223AC49-6396-93DC-271D-0A75F268938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3976952" cy="6858000"/>
          </a:xfrm>
          <a:prstGeom prst="rect">
            <a:avLst/>
          </a:prstGeom>
        </p:spPr>
      </p:pic>
      <p:pic>
        <p:nvPicPr>
          <p:cNvPr id="9" name="图片 8" descr="C:\Users\69453\Desktop\曲维光ppt\nnu-logo.pngnnu-logo">
            <a:extLst>
              <a:ext uri="{FF2B5EF4-FFF2-40B4-BE49-F238E27FC236}">
                <a16:creationId xmlns:a16="http://schemas.microsoft.com/office/drawing/2014/main" id="{7CB88E9C-7BEE-E015-62AD-BFA5F80644F4}"/>
              </a:ext>
            </a:extLst>
          </p:cNvPr>
          <p:cNvPicPr>
            <a:picLocks noChangeAspect="1"/>
          </p:cNvPicPr>
          <p:nvPr userDrawn="1"/>
        </p:nvPicPr>
        <p:blipFill>
          <a:blip r:embed="rId3"/>
          <a:srcRect/>
          <a:stretch>
            <a:fillRect/>
          </a:stretch>
        </p:blipFill>
        <p:spPr>
          <a:xfrm>
            <a:off x="158116" y="126319"/>
            <a:ext cx="3499485" cy="654084"/>
          </a:xfrm>
          <a:prstGeom prst="rect">
            <a:avLst/>
          </a:prstGeom>
        </p:spPr>
      </p:pic>
      <p:sp>
        <p:nvSpPr>
          <p:cNvPr id="10" name="KSO_Shape">
            <a:extLst>
              <a:ext uri="{FF2B5EF4-FFF2-40B4-BE49-F238E27FC236}">
                <a16:creationId xmlns:a16="http://schemas.microsoft.com/office/drawing/2014/main" id="{C988A621-01CA-F73D-7C0D-EB5962834196}"/>
              </a:ext>
            </a:extLst>
          </p:cNvPr>
          <p:cNvSpPr>
            <a:spLocks noChangeArrowheads="1"/>
          </p:cNvSpPr>
          <p:nvPr userDrawn="1"/>
        </p:nvSpPr>
        <p:spPr bwMode="auto">
          <a:xfrm flipH="1">
            <a:off x="-1536180" y="2515819"/>
            <a:ext cx="3976951" cy="2714947"/>
          </a:xfrm>
          <a:custGeom>
            <a:avLst/>
            <a:gdLst>
              <a:gd name="T0" fmla="*/ 844045 w 3931"/>
              <a:gd name="T1" fmla="*/ 356609 h 2392"/>
              <a:gd name="T2" fmla="*/ 561681 w 3931"/>
              <a:gd name="T3" fmla="*/ 235522 h 2392"/>
              <a:gd name="T4" fmla="*/ 243848 w 3931"/>
              <a:gd name="T5" fmla="*/ 356609 h 2392"/>
              <a:gd name="T6" fmla="*/ 155176 w 3931"/>
              <a:gd name="T7" fmla="*/ 319756 h 2392"/>
              <a:gd name="T8" fmla="*/ 155176 w 3931"/>
              <a:gd name="T9" fmla="*/ 428374 h 2392"/>
              <a:gd name="T10" fmla="*/ 179283 w 3931"/>
              <a:gd name="T11" fmla="*/ 461624 h 2392"/>
              <a:gd name="T12" fmla="*/ 154622 w 3931"/>
              <a:gd name="T13" fmla="*/ 494874 h 2392"/>
              <a:gd name="T14" fmla="*/ 180946 w 3931"/>
              <a:gd name="T15" fmla="*/ 611804 h 2392"/>
              <a:gd name="T16" fmla="*/ 103358 w 3931"/>
              <a:gd name="T17" fmla="*/ 611804 h 2392"/>
              <a:gd name="T18" fmla="*/ 129960 w 3931"/>
              <a:gd name="T19" fmla="*/ 494320 h 2392"/>
              <a:gd name="T20" fmla="*/ 108346 w 3931"/>
              <a:gd name="T21" fmla="*/ 461624 h 2392"/>
              <a:gd name="T22" fmla="*/ 129128 w 3931"/>
              <a:gd name="T23" fmla="*/ 429205 h 2392"/>
              <a:gd name="T24" fmla="*/ 129128 w 3931"/>
              <a:gd name="T25" fmla="*/ 308950 h 2392"/>
              <a:gd name="T26" fmla="*/ 0 w 3931"/>
              <a:gd name="T27" fmla="*/ 254918 h 2392"/>
              <a:gd name="T28" fmla="*/ 568054 w 3931"/>
              <a:gd name="T29" fmla="*/ 0 h 2392"/>
              <a:gd name="T30" fmla="*/ 1089278 w 3931"/>
              <a:gd name="T31" fmla="*/ 258243 h 2392"/>
              <a:gd name="T32" fmla="*/ 844045 w 3931"/>
              <a:gd name="T33" fmla="*/ 356609 h 2392"/>
              <a:gd name="T34" fmla="*/ 555307 w 3931"/>
              <a:gd name="T35" fmla="*/ 297035 h 2392"/>
              <a:gd name="T36" fmla="*/ 811624 w 3931"/>
              <a:gd name="T37" fmla="*/ 384040 h 2392"/>
              <a:gd name="T38" fmla="*/ 811624 w 3931"/>
              <a:gd name="T39" fmla="*/ 594902 h 2392"/>
              <a:gd name="T40" fmla="*/ 542284 w 3931"/>
              <a:gd name="T41" fmla="*/ 662788 h 2392"/>
              <a:gd name="T42" fmla="*/ 304532 w 3931"/>
              <a:gd name="T43" fmla="*/ 594902 h 2392"/>
              <a:gd name="T44" fmla="*/ 304532 w 3931"/>
              <a:gd name="T45" fmla="*/ 384040 h 2392"/>
              <a:gd name="T46" fmla="*/ 555307 w 3931"/>
              <a:gd name="T47" fmla="*/ 297035 h 2392"/>
              <a:gd name="T48" fmla="*/ 551982 w 3931"/>
              <a:gd name="T49" fmla="*/ 623996 h 2392"/>
              <a:gd name="T50" fmla="*/ 758698 w 3931"/>
              <a:gd name="T51" fmla="*/ 572458 h 2392"/>
              <a:gd name="T52" fmla="*/ 551982 w 3931"/>
              <a:gd name="T53" fmla="*/ 520643 h 2392"/>
              <a:gd name="T54" fmla="*/ 345543 w 3931"/>
              <a:gd name="T55" fmla="*/ 572458 h 2392"/>
              <a:gd name="T56" fmla="*/ 551982 w 3931"/>
              <a:gd name="T57" fmla="*/ 623996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chemeClr val="bg1">
              <a:alpha val="4000"/>
            </a:schemeClr>
          </a:solidFill>
          <a:ln>
            <a:noFill/>
          </a:ln>
        </p:spPr>
        <p:txBody>
          <a:bodyPr anchor="ctr" anchorCtr="1"/>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endParaRPr lang="zh-CN" altLang="en-US" sz="2400"/>
          </a:p>
        </p:txBody>
      </p:sp>
    </p:spTree>
    <p:extLst>
      <p:ext uri="{BB962C8B-B14F-4D97-AF65-F5344CB8AC3E}">
        <p14:creationId xmlns:p14="http://schemas.microsoft.com/office/powerpoint/2010/main" val="3831353027"/>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149723550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3972797090"/>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193551053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1590932827"/>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pic>
        <p:nvPicPr>
          <p:cNvPr id="5" name="图片 4">
            <a:extLst>
              <a:ext uri="{FF2B5EF4-FFF2-40B4-BE49-F238E27FC236}">
                <a16:creationId xmlns:a16="http://schemas.microsoft.com/office/drawing/2014/main" id="{0177D0C1-955E-FF13-4773-BB8C28FC1D1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2"/>
            <a:ext cx="12192000" cy="6858782"/>
          </a:xfrm>
          <a:prstGeom prst="rect">
            <a:avLst/>
          </a:prstGeom>
        </p:spPr>
      </p:pic>
      <p:pic>
        <p:nvPicPr>
          <p:cNvPr id="6" name="图片 5">
            <a:extLst>
              <a:ext uri="{FF2B5EF4-FFF2-40B4-BE49-F238E27FC236}">
                <a16:creationId xmlns:a16="http://schemas.microsoft.com/office/drawing/2014/main" id="{41FFE315-A23C-16CB-7865-BD62A98C1192}"/>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19838"/>
          <a:stretch>
            <a:fillRect/>
          </a:stretch>
        </p:blipFill>
        <p:spPr>
          <a:xfrm>
            <a:off x="10225453" y="-782"/>
            <a:ext cx="2150691" cy="978158"/>
          </a:xfrm>
          <a:prstGeom prst="rect">
            <a:avLst/>
          </a:prstGeom>
        </p:spPr>
      </p:pic>
      <p:pic>
        <p:nvPicPr>
          <p:cNvPr id="7" name="图片 6">
            <a:extLst>
              <a:ext uri="{FF2B5EF4-FFF2-40B4-BE49-F238E27FC236}">
                <a16:creationId xmlns:a16="http://schemas.microsoft.com/office/drawing/2014/main" id="{6AE24822-B2F5-8615-5EC8-F2E85061613B}"/>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3199" r="3045"/>
          <a:stretch>
            <a:fillRect/>
          </a:stretch>
        </p:blipFill>
        <p:spPr>
          <a:xfrm>
            <a:off x="-8029" y="1266303"/>
            <a:ext cx="12208060" cy="4497589"/>
          </a:xfrm>
          <a:prstGeom prst="rect">
            <a:avLst/>
          </a:prstGeom>
        </p:spPr>
      </p:pic>
      <p:pic>
        <p:nvPicPr>
          <p:cNvPr id="8" name="图片 7">
            <a:extLst>
              <a:ext uri="{FF2B5EF4-FFF2-40B4-BE49-F238E27FC236}">
                <a16:creationId xmlns:a16="http://schemas.microsoft.com/office/drawing/2014/main" id="{DB117D42-3B21-38B3-E253-965F83FAB278}"/>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l="8615" t="26233" r="65447" b="48180"/>
          <a:stretch>
            <a:fillRect/>
          </a:stretch>
        </p:blipFill>
        <p:spPr>
          <a:xfrm>
            <a:off x="9258301" y="154581"/>
            <a:ext cx="1035475" cy="496631"/>
          </a:xfrm>
          <a:prstGeom prst="rect">
            <a:avLst/>
          </a:prstGeom>
        </p:spPr>
      </p:pic>
      <p:pic>
        <p:nvPicPr>
          <p:cNvPr id="9" name="图片 8" descr="C:\Users\69453\Desktop\曲维光ppt\nnu-logo.pngnnu-logo">
            <a:extLst>
              <a:ext uri="{FF2B5EF4-FFF2-40B4-BE49-F238E27FC236}">
                <a16:creationId xmlns:a16="http://schemas.microsoft.com/office/drawing/2014/main" id="{F408599B-3FC5-0374-DF09-F9D35CAD6179}"/>
              </a:ext>
            </a:extLst>
          </p:cNvPr>
          <p:cNvPicPr>
            <a:picLocks noChangeAspect="1"/>
          </p:cNvPicPr>
          <p:nvPr userDrawn="1"/>
        </p:nvPicPr>
        <p:blipFill>
          <a:blip r:embed="rId6"/>
          <a:srcRect/>
          <a:stretch>
            <a:fillRect/>
          </a:stretch>
        </p:blipFill>
        <p:spPr>
          <a:xfrm>
            <a:off x="76203" y="44831"/>
            <a:ext cx="3505199" cy="655152"/>
          </a:xfrm>
          <a:prstGeom prst="rect">
            <a:avLst/>
          </a:prstGeom>
        </p:spPr>
      </p:pic>
    </p:spTree>
    <p:extLst>
      <p:ext uri="{BB962C8B-B14F-4D97-AF65-F5344CB8AC3E}">
        <p14:creationId xmlns:p14="http://schemas.microsoft.com/office/powerpoint/2010/main" val="1974122633"/>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2126762450"/>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2311986-EB4B-4D5F-8EFA-31117241E5E6}" type="datetimeFigureOut">
              <a:rPr lang="zh-CN" altLang="en-US" smtClean="0"/>
              <a:t>2024/12/9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3443703862"/>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311986-EB4B-4D5F-8EFA-31117241E5E6}" type="datetimeFigureOut">
              <a:rPr lang="zh-CN" altLang="en-US" smtClean="0"/>
              <a:t>2024/12/9</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CDC645-7EA7-47E1-A5EF-FC8A9186EF34}" type="slidenum">
              <a:rPr lang="zh-CN" altLang="en-US" smtClean="0"/>
              <a:t>‹#›</a:t>
            </a:fld>
            <a:endParaRPr lang="zh-CN" altLang="en-US"/>
          </a:p>
        </p:txBody>
      </p:sp>
    </p:spTree>
    <p:extLst>
      <p:ext uri="{BB962C8B-B14F-4D97-AF65-F5344CB8AC3E}">
        <p14:creationId xmlns:p14="http://schemas.microsoft.com/office/powerpoint/2010/main" val="2586574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4v"/><Relationship Id="rId1" Type="http://schemas.microsoft.com/office/2007/relationships/media" Target="../media/media1.m4v"/><Relationship Id="rId5" Type="http://schemas.openxmlformats.org/officeDocument/2006/relationships/image" Target="../media/image18.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695400" y="3501008"/>
            <a:ext cx="10873208" cy="813817"/>
          </a:xfrm>
        </p:spPr>
        <p:txBody>
          <a:bodyPr>
            <a:noAutofit/>
          </a:bodyPr>
          <a:lstStyle/>
          <a:p>
            <a:pPr algn="ctr"/>
            <a:r>
              <a:rPr lang="zh-CN" altLang="en-US" sz="3200" b="1" kern="100" dirty="0">
                <a:solidFill>
                  <a:schemeClr val="bg1"/>
                </a:solidFill>
                <a:effectLst/>
                <a:latin typeface="SimHei" panose="02010609060101010101" pitchFamily="49" charset="-122"/>
                <a:ea typeface="SimHei" panose="02010609060101010101" pitchFamily="49" charset="-122"/>
                <a:cs typeface="Times New Roman" panose="02020603050405020304" pitchFamily="18" charset="0"/>
              </a:rPr>
              <a:t>面向中小学科学教育大模型的领域知识增强方法研究与实现</a:t>
            </a:r>
            <a:endParaRPr lang="zh-CN" altLang="en-US" sz="4800" b="1" dirty="0">
              <a:solidFill>
                <a:schemeClr val="bg1"/>
              </a:solidFill>
              <a:latin typeface="SimHei" panose="02010609060101010101" pitchFamily="49" charset="-122"/>
              <a:ea typeface="SimHei" panose="02010609060101010101" pitchFamily="49" charset="-122"/>
              <a:cs typeface="Arial" panose="020B0604020202020204" pitchFamily="34" charset="0"/>
            </a:endParaRPr>
          </a:p>
        </p:txBody>
      </p:sp>
      <p:sp>
        <p:nvSpPr>
          <p:cNvPr id="4" name="TextBox 138"/>
          <p:cNvSpPr txBox="1"/>
          <p:nvPr>
            <p:custDataLst>
              <p:tags r:id="rId1"/>
            </p:custDataLst>
          </p:nvPr>
        </p:nvSpPr>
        <p:spPr>
          <a:xfrm>
            <a:off x="3328408" y="4653137"/>
            <a:ext cx="5534709" cy="1177239"/>
          </a:xfrm>
          <a:prstGeom prst="rect">
            <a:avLst/>
          </a:prstGeom>
          <a:noFill/>
        </p:spPr>
        <p:txBody>
          <a:bodyPr wrap="square" lIns="68576" tIns="34287" rIns="68576" bIns="34287" rtlCol="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pPr algn="ctr"/>
            <a:r>
              <a:rPr lang="zh-CN" altLang="en-US" sz="1800" dirty="0">
                <a:solidFill>
                  <a:schemeClr val="bg1"/>
                </a:solidFill>
                <a:latin typeface="SimHei" panose="02010609060101010101" pitchFamily="49" charset="-122"/>
                <a:ea typeface="SimHei" panose="02010609060101010101" pitchFamily="49" charset="-122"/>
                <a:cs typeface="Arial" panose="020B0604020202020204" pitchFamily="34" charset="0"/>
              </a:rPr>
              <a:t>汇报人：时子延</a:t>
            </a:r>
            <a:endParaRPr lang="en-US" altLang="zh-CN" sz="1800" dirty="0">
              <a:solidFill>
                <a:schemeClr val="bg1"/>
              </a:solidFill>
              <a:latin typeface="SimHei" panose="02010609060101010101" pitchFamily="49" charset="-122"/>
              <a:ea typeface="SimHei" panose="02010609060101010101" pitchFamily="49" charset="-122"/>
              <a:cs typeface="Arial" panose="020B0604020202020204" pitchFamily="34" charset="0"/>
            </a:endParaRPr>
          </a:p>
          <a:p>
            <a:pPr algn="ctr"/>
            <a:r>
              <a:rPr lang="zh-CN" altLang="en-US" sz="1800" dirty="0">
                <a:solidFill>
                  <a:schemeClr val="bg1"/>
                </a:solidFill>
                <a:latin typeface="SimHei" panose="02010609060101010101" pitchFamily="49" charset="-122"/>
                <a:ea typeface="SimHei" panose="02010609060101010101" pitchFamily="49" charset="-122"/>
                <a:cs typeface="Arial" panose="020B0604020202020204" pitchFamily="34" charset="0"/>
              </a:rPr>
              <a:t>指导教师：周俊生老师</a:t>
            </a:r>
            <a:endParaRPr lang="en-US" altLang="zh-CN" sz="1800" dirty="0">
              <a:solidFill>
                <a:schemeClr val="bg1"/>
              </a:solidFill>
              <a:latin typeface="SimHei" panose="02010609060101010101" pitchFamily="49" charset="-122"/>
              <a:ea typeface="SimHei" panose="02010609060101010101" pitchFamily="49" charset="-122"/>
              <a:cs typeface="Arial" panose="020B0604020202020204" pitchFamily="34" charset="0"/>
            </a:endParaRPr>
          </a:p>
          <a:p>
            <a:pPr algn="ctr"/>
            <a:r>
              <a:rPr lang="zh-CN" altLang="en-US" sz="1800" dirty="0">
                <a:solidFill>
                  <a:schemeClr val="bg1"/>
                </a:solidFill>
                <a:latin typeface="SimHei" panose="02010609060101010101" pitchFamily="49" charset="-122"/>
                <a:ea typeface="SimHei" panose="02010609060101010101" pitchFamily="49" charset="-122"/>
                <a:cs typeface="Arial" panose="020B0604020202020204" pitchFamily="34" charset="0"/>
              </a:rPr>
              <a:t>成员：董文杰 马艺轩</a:t>
            </a:r>
            <a:endParaRPr lang="en-US" altLang="zh-CN" sz="1800" dirty="0">
              <a:solidFill>
                <a:schemeClr val="bg1"/>
              </a:solidFill>
              <a:latin typeface="SimHei" panose="02010609060101010101" pitchFamily="49" charset="-122"/>
              <a:ea typeface="SimHei" panose="02010609060101010101" pitchFamily="49" charset="-122"/>
              <a:cs typeface="Arial" panose="020B0604020202020204" pitchFamily="34" charset="0"/>
            </a:endParaRPr>
          </a:p>
          <a:p>
            <a:pPr algn="ctr"/>
            <a:r>
              <a:rPr lang="en-US" altLang="zh-CN" sz="1800" dirty="0">
                <a:solidFill>
                  <a:schemeClr val="bg1"/>
                </a:solidFill>
                <a:latin typeface="SimHei" panose="02010609060101010101" pitchFamily="49" charset="-122"/>
                <a:ea typeface="SimHei" panose="02010609060101010101" pitchFamily="49" charset="-122"/>
                <a:cs typeface="Arial" panose="020B0604020202020204" pitchFamily="34" charset="0"/>
              </a:rPr>
              <a:t>2024.12.19</a:t>
            </a:r>
            <a:endParaRPr lang="zh-CN" altLang="en-US" sz="1800" dirty="0">
              <a:solidFill>
                <a:schemeClr val="bg1"/>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矩形 2">
            <a:extLst>
              <a:ext uri="{FF2B5EF4-FFF2-40B4-BE49-F238E27FC236}">
                <a16:creationId xmlns:a16="http://schemas.microsoft.com/office/drawing/2014/main" id="{2CBA0D30-94B5-20EE-81D2-2D616C47E43A}"/>
              </a:ext>
            </a:extLst>
          </p:cNvPr>
          <p:cNvSpPr/>
          <p:nvPr/>
        </p:nvSpPr>
        <p:spPr>
          <a:xfrm>
            <a:off x="9163068" y="44624"/>
            <a:ext cx="2952328" cy="692696"/>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advTm="13248"/>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C27057-6B5C-C6BD-C4DB-C6F85A9157D4}"/>
            </a:ext>
          </a:extLst>
        </p:cNvPr>
        <p:cNvGrpSpPr/>
        <p:nvPr/>
      </p:nvGrpSpPr>
      <p:grpSpPr>
        <a:xfrm>
          <a:off x="0" y="0"/>
          <a:ext cx="0" cy="0"/>
          <a:chOff x="0" y="0"/>
          <a:chExt cx="0" cy="0"/>
        </a:xfrm>
      </p:grpSpPr>
      <p:sp>
        <p:nvSpPr>
          <p:cNvPr id="13" name="等腰三角形 12">
            <a:extLst>
              <a:ext uri="{FF2B5EF4-FFF2-40B4-BE49-F238E27FC236}">
                <a16:creationId xmlns:a16="http://schemas.microsoft.com/office/drawing/2014/main" id="{500E86BA-792C-54BC-980B-19A86883B2F7}"/>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a:extLst>
              <a:ext uri="{FF2B5EF4-FFF2-40B4-BE49-F238E27FC236}">
                <a16:creationId xmlns:a16="http://schemas.microsoft.com/office/drawing/2014/main" id="{557DF944-D814-048A-5889-28C77707845B}"/>
              </a:ext>
            </a:extLst>
          </p:cNvPr>
          <p:cNvSpPr>
            <a:spLocks noChangeArrowheads="1"/>
          </p:cNvSpPr>
          <p:nvPr/>
        </p:nvSpPr>
        <p:spPr bwMode="auto">
          <a:xfrm>
            <a:off x="479376" y="689954"/>
            <a:ext cx="4176464" cy="807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--Advanced RAG</a:t>
            </a:r>
          </a:p>
          <a:p>
            <a:pPr>
              <a:spcBef>
                <a:spcPct val="0"/>
              </a:spcBef>
              <a:buNone/>
              <a:defRPr/>
            </a:pP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9" name="文本框 8">
            <a:extLst>
              <a:ext uri="{FF2B5EF4-FFF2-40B4-BE49-F238E27FC236}">
                <a16:creationId xmlns:a16="http://schemas.microsoft.com/office/drawing/2014/main" id="{1F06B398-3526-91C2-7D6C-614CBB6B15D2}"/>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en-US" altLang="zh-CN" sz="2400" dirty="0">
                <a:latin typeface="SimHei" panose="02010609060101010101" pitchFamily="49" charset="-122"/>
                <a:ea typeface="SimHei" panose="02010609060101010101" pitchFamily="49" charset="-122"/>
                <a:cs typeface="Arial" panose="020B0604020202020204" pitchFamily="34" charset="0"/>
              </a:rPr>
              <a:t>Advanced RAG</a:t>
            </a:r>
          </a:p>
        </p:txBody>
      </p:sp>
      <p:pic>
        <p:nvPicPr>
          <p:cNvPr id="6" name="图片 5">
            <a:extLst>
              <a:ext uri="{FF2B5EF4-FFF2-40B4-BE49-F238E27FC236}">
                <a16:creationId xmlns:a16="http://schemas.microsoft.com/office/drawing/2014/main" id="{1BF175A9-BE66-EA06-1A3D-665727286B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5600" y="1556792"/>
            <a:ext cx="7200800" cy="4858370"/>
          </a:xfrm>
          <a:prstGeom prst="rect">
            <a:avLst/>
          </a:prstGeom>
        </p:spPr>
      </p:pic>
    </p:spTree>
    <p:extLst>
      <p:ext uri="{BB962C8B-B14F-4D97-AF65-F5344CB8AC3E}">
        <p14:creationId xmlns:p14="http://schemas.microsoft.com/office/powerpoint/2010/main" val="1451147495"/>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807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--Advanced RAG</a:t>
            </a:r>
          </a:p>
          <a:p>
            <a:pPr>
              <a:spcBef>
                <a:spcPct val="0"/>
              </a:spcBef>
              <a:buNone/>
              <a:defRPr/>
            </a:pP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灯片编号占位符 2"/>
          <p:cNvSpPr>
            <a:spLocks noGrp="1"/>
          </p:cNvSpPr>
          <p:nvPr>
            <p:ph type="sldNum" sz="quarter" idx="12"/>
          </p:nvPr>
        </p:nvSpPr>
        <p:spPr>
          <a:xfrm>
            <a:off x="8750921" y="5858684"/>
            <a:ext cx="2743200" cy="365125"/>
          </a:xfrm>
        </p:spPr>
        <p:txBody>
          <a:bodyPr/>
          <a:lstStyle/>
          <a:p>
            <a:fld id="{E5CDC645-7EA7-47E1-A5EF-FC8A9186EF34}" type="slidenum">
              <a:rPr lang="zh-CN" altLang="en-US" smtClean="0"/>
              <a:t>11</a:t>
            </a:fld>
            <a:endParaRPr lang="zh-CN" altLang="en-US" dirty="0"/>
          </a:p>
        </p:txBody>
      </p:sp>
      <p:sp>
        <p:nvSpPr>
          <p:cNvPr id="9" name="文本框 8">
            <a:extLst>
              <a:ext uri="{FF2B5EF4-FFF2-40B4-BE49-F238E27FC236}">
                <a16:creationId xmlns:a16="http://schemas.microsoft.com/office/drawing/2014/main" id="{FB5ADABF-E1E7-3541-B8D8-E37E69EBF589}"/>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流程对比</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pic>
        <p:nvPicPr>
          <p:cNvPr id="4" name="图片 3">
            <a:extLst>
              <a:ext uri="{FF2B5EF4-FFF2-40B4-BE49-F238E27FC236}">
                <a16:creationId xmlns:a16="http://schemas.microsoft.com/office/drawing/2014/main" id="{8D0EB615-B815-1144-A399-BB1B199FBD0E}"/>
              </a:ext>
            </a:extLst>
          </p:cNvPr>
          <p:cNvPicPr>
            <a:picLocks noChangeAspect="1"/>
          </p:cNvPicPr>
          <p:nvPr/>
        </p:nvPicPr>
        <p:blipFill>
          <a:blip r:embed="rId3"/>
          <a:stretch>
            <a:fillRect/>
          </a:stretch>
        </p:blipFill>
        <p:spPr>
          <a:xfrm>
            <a:off x="442977" y="1838860"/>
            <a:ext cx="4032448" cy="4020692"/>
          </a:xfrm>
          <a:prstGeom prst="rect">
            <a:avLst/>
          </a:prstGeom>
        </p:spPr>
      </p:pic>
      <p:cxnSp>
        <p:nvCxnSpPr>
          <p:cNvPr id="12" name="直线连接符 11">
            <a:extLst>
              <a:ext uri="{FF2B5EF4-FFF2-40B4-BE49-F238E27FC236}">
                <a16:creationId xmlns:a16="http://schemas.microsoft.com/office/drawing/2014/main" id="{07234DEF-A286-8D4C-94C4-057931C4853F}"/>
              </a:ext>
            </a:extLst>
          </p:cNvPr>
          <p:cNvCxnSpPr>
            <a:cxnSpLocks/>
          </p:cNvCxnSpPr>
          <p:nvPr/>
        </p:nvCxnSpPr>
        <p:spPr>
          <a:xfrm>
            <a:off x="5300220" y="2294561"/>
            <a:ext cx="0" cy="3472678"/>
          </a:xfrm>
          <a:prstGeom prst="line">
            <a:avLst/>
          </a:prstGeom>
          <a:ln w="38100">
            <a:prstDash val="lgDash"/>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4C035F86-0EE3-0945-A506-5F33EC216094}"/>
              </a:ext>
            </a:extLst>
          </p:cNvPr>
          <p:cNvPicPr>
            <a:picLocks noChangeAspect="1"/>
          </p:cNvPicPr>
          <p:nvPr/>
        </p:nvPicPr>
        <p:blipFill>
          <a:blip r:embed="rId4"/>
          <a:stretch>
            <a:fillRect/>
          </a:stretch>
        </p:blipFill>
        <p:spPr>
          <a:xfrm>
            <a:off x="5712192" y="1718571"/>
            <a:ext cx="6187924" cy="4358864"/>
          </a:xfrm>
          <a:prstGeom prst="rect">
            <a:avLst/>
          </a:prstGeom>
        </p:spPr>
      </p:pic>
      <p:sp>
        <p:nvSpPr>
          <p:cNvPr id="14" name="文本框 13">
            <a:extLst>
              <a:ext uri="{FF2B5EF4-FFF2-40B4-BE49-F238E27FC236}">
                <a16:creationId xmlns:a16="http://schemas.microsoft.com/office/drawing/2014/main" id="{CB993A6F-86C4-E546-A0B6-F104188E61A5}"/>
              </a:ext>
            </a:extLst>
          </p:cNvPr>
          <p:cNvSpPr txBox="1"/>
          <p:nvPr/>
        </p:nvSpPr>
        <p:spPr>
          <a:xfrm>
            <a:off x="1817901" y="5941657"/>
            <a:ext cx="2664296" cy="338554"/>
          </a:xfrm>
          <a:prstGeom prst="rect">
            <a:avLst/>
          </a:prstGeom>
          <a:noFill/>
        </p:spPr>
        <p:txBody>
          <a:bodyPr wrap="square" rtlCol="0">
            <a:spAutoFit/>
          </a:bodyPr>
          <a:lstStyle/>
          <a:p>
            <a:r>
              <a:rPr lang="en-US" altLang="zh-CN" sz="1600" dirty="0">
                <a:latin typeface="Times New Roman" panose="02020603050405020304" pitchFamily="18" charset="0"/>
                <a:ea typeface="KaiTi" panose="02010609060101010101" pitchFamily="49" charset="-122"/>
                <a:cs typeface="Times New Roman" panose="02020603050405020304" pitchFamily="18" charset="0"/>
              </a:rPr>
              <a:t>Naïve</a:t>
            </a:r>
            <a:r>
              <a:rPr lang="zh-CN" altLang="en-US" sz="1600" dirty="0">
                <a:latin typeface="Times New Roman" panose="02020603050405020304" pitchFamily="18" charset="0"/>
                <a:ea typeface="KaiTi" panose="02010609060101010101" pitchFamily="49" charset="-122"/>
                <a:cs typeface="Times New Roman" panose="02020603050405020304" pitchFamily="18" charset="0"/>
              </a:rPr>
              <a:t> </a:t>
            </a:r>
            <a:r>
              <a:rPr lang="en-US" altLang="zh-CN" sz="1600" dirty="0">
                <a:latin typeface="Times New Roman" panose="02020603050405020304" pitchFamily="18" charset="0"/>
                <a:ea typeface="KaiTi" panose="02010609060101010101" pitchFamily="49" charset="-122"/>
                <a:cs typeface="Times New Roman" panose="02020603050405020304" pitchFamily="18" charset="0"/>
              </a:rPr>
              <a:t>RAG</a:t>
            </a:r>
            <a:endParaRPr kumimoji="1" lang="zh-CN" altLang="en-US" sz="1600" dirty="0">
              <a:latin typeface="Times New Roman" panose="02020603050405020304" pitchFamily="18" charset="0"/>
              <a:ea typeface="KaiTi" panose="02010609060101010101" pitchFamily="49" charset="-122"/>
              <a:cs typeface="Times New Roman" panose="02020603050405020304" pitchFamily="18" charset="0"/>
            </a:endParaRPr>
          </a:p>
        </p:txBody>
      </p:sp>
      <p:sp>
        <p:nvSpPr>
          <p:cNvPr id="16" name="文本框 15">
            <a:extLst>
              <a:ext uri="{FF2B5EF4-FFF2-40B4-BE49-F238E27FC236}">
                <a16:creationId xmlns:a16="http://schemas.microsoft.com/office/drawing/2014/main" id="{489A785C-2869-C341-9CB0-AC48A9AC0CD4}"/>
              </a:ext>
            </a:extLst>
          </p:cNvPr>
          <p:cNvSpPr txBox="1"/>
          <p:nvPr/>
        </p:nvSpPr>
        <p:spPr>
          <a:xfrm>
            <a:off x="8714794" y="5965119"/>
            <a:ext cx="2664296" cy="338554"/>
          </a:xfrm>
          <a:prstGeom prst="rect">
            <a:avLst/>
          </a:prstGeom>
          <a:noFill/>
        </p:spPr>
        <p:txBody>
          <a:bodyPr wrap="square" rtlCol="0">
            <a:spAutoFit/>
          </a:bodyPr>
          <a:lstStyle/>
          <a:p>
            <a:r>
              <a:rPr lang="en-US" altLang="zh-CN" sz="1600" dirty="0">
                <a:latin typeface="Times New Roman" panose="02020603050405020304" pitchFamily="18" charset="0"/>
                <a:ea typeface="KaiTi" panose="02010609060101010101" pitchFamily="49" charset="-122"/>
                <a:cs typeface="Times New Roman" panose="02020603050405020304" pitchFamily="18" charset="0"/>
              </a:rPr>
              <a:t>Advanced</a:t>
            </a:r>
            <a:r>
              <a:rPr lang="zh-CN" altLang="en-US" sz="1600" dirty="0">
                <a:latin typeface="Times New Roman" panose="02020603050405020304" pitchFamily="18" charset="0"/>
                <a:ea typeface="KaiTi" panose="02010609060101010101" pitchFamily="49" charset="-122"/>
                <a:cs typeface="Times New Roman" panose="02020603050405020304" pitchFamily="18" charset="0"/>
              </a:rPr>
              <a:t> </a:t>
            </a:r>
            <a:r>
              <a:rPr lang="en-US" altLang="zh-CN" sz="1600" dirty="0">
                <a:latin typeface="Times New Roman" panose="02020603050405020304" pitchFamily="18" charset="0"/>
                <a:ea typeface="KaiTi" panose="02010609060101010101" pitchFamily="49" charset="-122"/>
                <a:cs typeface="Times New Roman" panose="02020603050405020304" pitchFamily="18" charset="0"/>
              </a:rPr>
              <a:t>RAG</a:t>
            </a:r>
            <a:endParaRPr kumimoji="1" lang="zh-CN" altLang="en-US" sz="1600" dirty="0">
              <a:latin typeface="Times New Roman" panose="02020603050405020304" pitchFamily="18" charset="0"/>
              <a:ea typeface="KaiTi"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387413725"/>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1"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p:tgtEl>
                                          <p:spTgt spid="14"/>
                                        </p:tgtEl>
                                        <p:attrNameLst>
                                          <p:attrName>ppt_y</p:attrName>
                                        </p:attrNameLst>
                                      </p:cBhvr>
                                      <p:tavLst>
                                        <p:tav tm="0">
                                          <p:val>
                                            <p:strVal val="#ppt_y+#ppt_h*1.125000"/>
                                          </p:val>
                                        </p:tav>
                                        <p:tav tm="100000">
                                          <p:val>
                                            <p:strVal val="#ppt_y"/>
                                          </p:val>
                                        </p:tav>
                                      </p:tavLst>
                                    </p:anim>
                                    <p:animEffect transition="in" filter="wipe(up)">
                                      <p:cBhvr>
                                        <p:cTn id="8" dur="500"/>
                                        <p:tgtEl>
                                          <p:spTgt spid="14"/>
                                        </p:tgtEl>
                                      </p:cBhvr>
                                    </p:animEffect>
                                  </p:childTnLst>
                                </p:cTn>
                              </p:par>
                              <p:par>
                                <p:cTn id="9" presetID="1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p:tgtEl>
                                          <p:spTgt spid="4"/>
                                        </p:tgtEl>
                                        <p:attrNameLst>
                                          <p:attrName>ppt_y</p:attrName>
                                        </p:attrNameLst>
                                      </p:cBhvr>
                                      <p:tavLst>
                                        <p:tav tm="0">
                                          <p:val>
                                            <p:strVal val="#ppt_y+#ppt_h*1.125000"/>
                                          </p:val>
                                        </p:tav>
                                        <p:tav tm="100000">
                                          <p:val>
                                            <p:strVal val="#ppt_y"/>
                                          </p:val>
                                        </p:tav>
                                      </p:tavLst>
                                    </p:anim>
                                    <p:animEffect transition="in" filter="wipe(up)">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p:tgtEl>
                                          <p:spTgt spid="16"/>
                                        </p:tgtEl>
                                        <p:attrNameLst>
                                          <p:attrName>ppt_y</p:attrName>
                                        </p:attrNameLst>
                                      </p:cBhvr>
                                      <p:tavLst>
                                        <p:tav tm="0">
                                          <p:val>
                                            <p:strVal val="#ppt_y+#ppt_h*1.125000"/>
                                          </p:val>
                                        </p:tav>
                                        <p:tav tm="100000">
                                          <p:val>
                                            <p:strVal val="#ppt_y"/>
                                          </p:val>
                                        </p:tav>
                                      </p:tavLst>
                                    </p:anim>
                                    <p:animEffect transition="in" filter="wipe(up)">
                                      <p:cBhvr>
                                        <p:cTn id="18" dur="500"/>
                                        <p:tgtEl>
                                          <p:spTgt spid="16"/>
                                        </p:tgtEl>
                                      </p:cBhvr>
                                    </p:animEffect>
                                  </p:childTnLst>
                                </p:cTn>
                              </p:par>
                              <p:par>
                                <p:cTn id="19" presetID="12" presetClass="entr" presetSubtype="4"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up)">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1"/>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807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--Advanced RAG</a:t>
            </a:r>
          </a:p>
          <a:p>
            <a:pPr>
              <a:spcBef>
                <a:spcPct val="0"/>
              </a:spcBef>
              <a:buNone/>
              <a:defRPr/>
            </a:pP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12</a:t>
            </a:fld>
            <a:endParaRPr lang="zh-CN" altLang="en-US" dirty="0"/>
          </a:p>
        </p:txBody>
      </p:sp>
      <p:sp>
        <p:nvSpPr>
          <p:cNvPr id="16" name="文本框 15">
            <a:extLst>
              <a:ext uri="{FF2B5EF4-FFF2-40B4-BE49-F238E27FC236}">
                <a16:creationId xmlns:a16="http://schemas.microsoft.com/office/drawing/2014/main" id="{4452C40C-816E-8B40-B98C-CB4C3BD9DD38}"/>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用户请求模块</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
        <p:nvSpPr>
          <p:cNvPr id="6" name="文本框 5">
            <a:extLst>
              <a:ext uri="{FF2B5EF4-FFF2-40B4-BE49-F238E27FC236}">
                <a16:creationId xmlns:a16="http://schemas.microsoft.com/office/drawing/2014/main" id="{EF24763B-C444-0E45-A1F0-67E7E6ADC395}"/>
              </a:ext>
            </a:extLst>
          </p:cNvPr>
          <p:cNvSpPr txBox="1"/>
          <p:nvPr/>
        </p:nvSpPr>
        <p:spPr>
          <a:xfrm>
            <a:off x="659396" y="1389360"/>
            <a:ext cx="10873208" cy="1077218"/>
          </a:xfrm>
          <a:prstGeom prst="rect">
            <a:avLst/>
          </a:prstGeom>
          <a:noFill/>
        </p:spPr>
        <p:txBody>
          <a:bodyPr wrap="square" rtlCol="0">
            <a:spAutoFit/>
          </a:bodyPr>
          <a:lstStyle/>
          <a:p>
            <a:endParaRPr lang="en-US" altLang="zh-CN" sz="2000" dirty="0">
              <a:effectLst/>
              <a:latin typeface="SimHei" panose="02010609060101010101" pitchFamily="49" charset="-122"/>
              <a:ea typeface="SimHei" panose="02010609060101010101" pitchFamily="49" charset="-122"/>
              <a:cs typeface="Times New Roman" panose="02020603050405020304" pitchFamily="18" charset="0"/>
            </a:endParaRPr>
          </a:p>
          <a:p>
            <a:r>
              <a:rPr lang="zh-CN" altLang="en-US" sz="2400" dirty="0">
                <a:latin typeface="SimHei" panose="02010609060101010101" pitchFamily="49" charset="-122"/>
                <a:ea typeface="SimHei" panose="02010609060101010101" pitchFamily="49" charset="-122"/>
                <a:cs typeface="Times New Roman" panose="02020603050405020304" pitchFamily="18" charset="0"/>
              </a:rPr>
              <a:t>重写原因：</a:t>
            </a:r>
            <a:endParaRPr lang="en-US" altLang="zh-CN" sz="2400" dirty="0">
              <a:latin typeface="SimHei" panose="02010609060101010101" pitchFamily="49" charset="-122"/>
              <a:ea typeface="SimHei" panose="02010609060101010101" pitchFamily="49" charset="-122"/>
              <a:cs typeface="Times New Roman" panose="02020603050405020304" pitchFamily="18" charset="0"/>
            </a:endParaRPr>
          </a:p>
          <a:p>
            <a:r>
              <a:rPr lang="zh-CN" altLang="zh-CN" sz="2000" dirty="0">
                <a:effectLst/>
                <a:latin typeface="SimHei" panose="02010609060101010101" pitchFamily="49" charset="-122"/>
                <a:ea typeface="SimHei" panose="02010609060101010101" pitchFamily="49" charset="-122"/>
                <a:cs typeface="Times New Roman" panose="02020603050405020304" pitchFamily="18" charset="0"/>
              </a:rPr>
              <a:t>提问是连续的，用户的当前提问并</a:t>
            </a:r>
            <a:r>
              <a:rPr lang="zh-CN" altLang="zh-CN" sz="2000" b="1" dirty="0">
                <a:solidFill>
                  <a:srgbClr val="FF0000"/>
                </a:solidFill>
                <a:effectLst/>
                <a:latin typeface="SimHei" panose="02010609060101010101" pitchFamily="49" charset="-122"/>
                <a:ea typeface="SimHei" panose="02010609060101010101" pitchFamily="49" charset="-122"/>
                <a:cs typeface="Times New Roman" panose="02020603050405020304" pitchFamily="18" charset="0"/>
              </a:rPr>
              <a:t>不一定完整</a:t>
            </a:r>
            <a:r>
              <a:rPr lang="zh-CN" altLang="zh-CN" sz="2000" dirty="0">
                <a:effectLst/>
                <a:latin typeface="SimHei" panose="02010609060101010101" pitchFamily="49" charset="-122"/>
                <a:ea typeface="SimHei" panose="02010609060101010101" pitchFamily="49" charset="-122"/>
                <a:cs typeface="Times New Roman" panose="02020603050405020304" pitchFamily="18" charset="0"/>
              </a:rPr>
              <a:t>，而是包含着</a:t>
            </a:r>
            <a:r>
              <a:rPr lang="zh-CN" altLang="zh-CN" sz="2000" b="1" dirty="0">
                <a:solidFill>
                  <a:srgbClr val="FF0000"/>
                </a:solidFill>
                <a:effectLst/>
                <a:latin typeface="SimHei" panose="02010609060101010101" pitchFamily="49" charset="-122"/>
                <a:ea typeface="SimHei" panose="02010609060101010101" pitchFamily="49" charset="-122"/>
                <a:cs typeface="Times New Roman" panose="02020603050405020304" pitchFamily="18" charset="0"/>
              </a:rPr>
              <a:t>潜在的上文寓意</a:t>
            </a:r>
            <a:r>
              <a:rPr lang="zh-CN" altLang="zh-CN" sz="2000" dirty="0">
                <a:effectLst/>
                <a:latin typeface="SimHei" panose="02010609060101010101" pitchFamily="49" charset="-122"/>
                <a:ea typeface="SimHei" panose="02010609060101010101" pitchFamily="49" charset="-122"/>
                <a:cs typeface="Times New Roman" panose="02020603050405020304" pitchFamily="18" charset="0"/>
              </a:rPr>
              <a:t>。</a:t>
            </a:r>
            <a:r>
              <a:rPr lang="zh-CN" altLang="zh-CN" sz="2000" dirty="0">
                <a:effectLst/>
                <a:latin typeface="SimHei" panose="02010609060101010101" pitchFamily="49" charset="-122"/>
                <a:ea typeface="SimHei" panose="02010609060101010101" pitchFamily="49" charset="-122"/>
              </a:rPr>
              <a:t> </a:t>
            </a:r>
            <a:r>
              <a:rPr lang="en-US" altLang="zh-CN" sz="2000" dirty="0">
                <a:latin typeface="SimHei" panose="02010609060101010101" pitchFamily="49" charset="-122"/>
                <a:ea typeface="SimHei" panose="02010609060101010101" pitchFamily="49" charset="-122"/>
              </a:rPr>
              <a:t>   </a:t>
            </a:r>
            <a:endParaRPr lang="en-US" altLang="zh-CN" sz="2000" dirty="0">
              <a:effectLst/>
              <a:latin typeface="SimHei" panose="02010609060101010101" pitchFamily="49" charset="-122"/>
              <a:ea typeface="SimHei" panose="02010609060101010101" pitchFamily="49" charset="-122"/>
            </a:endParaRPr>
          </a:p>
        </p:txBody>
      </p:sp>
      <p:sp>
        <p:nvSpPr>
          <p:cNvPr id="8" name="AutoShape 6" descr="Untitled">
            <a:extLst>
              <a:ext uri="{FF2B5EF4-FFF2-40B4-BE49-F238E27FC236}">
                <a16:creationId xmlns:a16="http://schemas.microsoft.com/office/drawing/2014/main" id="{8A97917C-4BAE-B74C-B43F-93CFECA4C05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aphicFrame>
        <p:nvGraphicFramePr>
          <p:cNvPr id="11" name="表格 11">
            <a:extLst>
              <a:ext uri="{FF2B5EF4-FFF2-40B4-BE49-F238E27FC236}">
                <a16:creationId xmlns:a16="http://schemas.microsoft.com/office/drawing/2014/main" id="{AE065EC1-BDD2-4941-84BB-FA5E8D321B52}"/>
              </a:ext>
            </a:extLst>
          </p:cNvPr>
          <p:cNvGraphicFramePr>
            <a:graphicFrameLocks noGrp="1"/>
          </p:cNvGraphicFramePr>
          <p:nvPr>
            <p:extLst>
              <p:ext uri="{D42A27DB-BD31-4B8C-83A1-F6EECF244321}">
                <p14:modId xmlns:p14="http://schemas.microsoft.com/office/powerpoint/2010/main" val="2609380405"/>
              </p:ext>
            </p:extLst>
          </p:nvPr>
        </p:nvGraphicFramePr>
        <p:xfrm>
          <a:off x="2783632" y="4489549"/>
          <a:ext cx="6264696" cy="1296144"/>
        </p:xfrm>
        <a:graphic>
          <a:graphicData uri="http://schemas.openxmlformats.org/drawingml/2006/table">
            <a:tbl>
              <a:tblPr firstRow="1" bandRow="1">
                <a:tableStyleId>{22838BEF-8BB2-4498-84A7-C5851F593DF1}</a:tableStyleId>
              </a:tblPr>
              <a:tblGrid>
                <a:gridCol w="3635833">
                  <a:extLst>
                    <a:ext uri="{9D8B030D-6E8A-4147-A177-3AD203B41FA5}">
                      <a16:colId xmlns:a16="http://schemas.microsoft.com/office/drawing/2014/main" val="3942957533"/>
                    </a:ext>
                  </a:extLst>
                </a:gridCol>
                <a:gridCol w="2628863">
                  <a:extLst>
                    <a:ext uri="{9D8B030D-6E8A-4147-A177-3AD203B41FA5}">
                      <a16:colId xmlns:a16="http://schemas.microsoft.com/office/drawing/2014/main" val="2915139619"/>
                    </a:ext>
                  </a:extLst>
                </a:gridCol>
              </a:tblGrid>
              <a:tr h="402666">
                <a:tc>
                  <a:txBody>
                    <a:bodyPr/>
                    <a:lstStyle/>
                    <a:p>
                      <a:pPr algn="l">
                        <a:lnSpc>
                          <a:spcPts val="2000"/>
                        </a:lnSpc>
                      </a:pPr>
                      <a:r>
                        <a:rPr lang="zh-CN" sz="1800" b="1" kern="100" dirty="0">
                          <a:solidFill>
                            <a:schemeClr val="tx1"/>
                          </a:solidFill>
                          <a:effectLst/>
                        </a:rPr>
                        <a:t>输入</a:t>
                      </a:r>
                      <a:endParaRPr lang="zh-CN" sz="1600" dirty="0">
                        <a:solidFill>
                          <a:schemeClr val="tx1"/>
                        </a:solidFill>
                        <a:effectLst/>
                        <a:latin typeface="+mn-ea"/>
                        <a:ea typeface="+mn-ea"/>
                      </a:endParaRPr>
                    </a:p>
                  </a:txBody>
                  <a:tcPr marL="68580" marR="68580" marT="0" marB="0" anchor="ctr"/>
                </a:tc>
                <a:tc>
                  <a:txBody>
                    <a:bodyPr/>
                    <a:lstStyle/>
                    <a:p>
                      <a:pPr algn="l">
                        <a:lnSpc>
                          <a:spcPts val="2000"/>
                        </a:lnSpc>
                      </a:pPr>
                      <a:r>
                        <a:rPr lang="zh-CN" sz="1800" b="1" kern="100" dirty="0">
                          <a:solidFill>
                            <a:schemeClr val="tx1"/>
                          </a:solidFill>
                          <a:effectLst/>
                        </a:rPr>
                        <a:t>输出</a:t>
                      </a:r>
                      <a:endParaRPr lang="zh-CN" sz="1600" dirty="0">
                        <a:solidFill>
                          <a:schemeClr val="tx1"/>
                        </a:solidFill>
                        <a:effectLst/>
                        <a:latin typeface="+mn-ea"/>
                        <a:ea typeface="+mn-ea"/>
                      </a:endParaRPr>
                    </a:p>
                  </a:txBody>
                  <a:tcPr marL="68580" marR="68580" marT="0" marB="0" anchor="ctr"/>
                </a:tc>
                <a:extLst>
                  <a:ext uri="{0D108BD9-81ED-4DB2-BD59-A6C34878D82A}">
                    <a16:rowId xmlns:a16="http://schemas.microsoft.com/office/drawing/2014/main" val="712093225"/>
                  </a:ext>
                </a:extLst>
              </a:tr>
              <a:tr h="893478">
                <a:tc>
                  <a:txBody>
                    <a:bodyPr/>
                    <a:lstStyle/>
                    <a:p>
                      <a:pPr algn="l">
                        <a:lnSpc>
                          <a:spcPct val="150000"/>
                        </a:lnSpc>
                      </a:pPr>
                      <a:r>
                        <a:rPr lang="en-US" sz="1800" b="1" kern="100" dirty="0">
                          <a:solidFill>
                            <a:schemeClr val="tx1"/>
                          </a:solidFill>
                          <a:effectLst/>
                        </a:rPr>
                        <a:t>history</a:t>
                      </a:r>
                      <a:r>
                        <a:rPr lang="zh-CN" sz="1800" b="1" kern="100" dirty="0">
                          <a:solidFill>
                            <a:schemeClr val="tx1"/>
                          </a:solidFill>
                          <a:effectLst/>
                        </a:rPr>
                        <a:t>：</a:t>
                      </a:r>
                      <a:r>
                        <a:rPr lang="zh-CN" sz="1800" kern="100" dirty="0">
                          <a:solidFill>
                            <a:schemeClr val="tx1"/>
                          </a:solidFill>
                          <a:effectLst/>
                        </a:rPr>
                        <a:t>介绍一下光的折射</a:t>
                      </a:r>
                      <a:endParaRPr lang="zh-CN" sz="1600" dirty="0">
                        <a:solidFill>
                          <a:schemeClr val="tx1"/>
                        </a:solidFill>
                        <a:effectLst/>
                      </a:endParaRPr>
                    </a:p>
                    <a:p>
                      <a:pPr algn="l">
                        <a:lnSpc>
                          <a:spcPct val="150000"/>
                        </a:lnSpc>
                      </a:pPr>
                      <a:r>
                        <a:rPr lang="en-US" sz="1800" b="1" kern="100" dirty="0">
                          <a:solidFill>
                            <a:schemeClr val="tx1"/>
                          </a:solidFill>
                          <a:effectLst/>
                        </a:rPr>
                        <a:t>request</a:t>
                      </a:r>
                      <a:r>
                        <a:rPr lang="zh-CN" sz="1800" b="1" kern="100" dirty="0">
                          <a:solidFill>
                            <a:schemeClr val="tx1"/>
                          </a:solidFill>
                          <a:effectLst/>
                        </a:rPr>
                        <a:t>：</a:t>
                      </a:r>
                      <a:r>
                        <a:rPr lang="zh-CN" sz="1800" kern="100" dirty="0">
                          <a:solidFill>
                            <a:schemeClr val="tx1"/>
                          </a:solidFill>
                          <a:effectLst/>
                        </a:rPr>
                        <a:t>那光的反射呢？</a:t>
                      </a:r>
                      <a:endParaRPr lang="zh-CN" sz="1600" dirty="0">
                        <a:solidFill>
                          <a:schemeClr val="tx1"/>
                        </a:solidFill>
                        <a:effectLst/>
                        <a:latin typeface="+mn-ea"/>
                        <a:ea typeface="+mn-ea"/>
                      </a:endParaRPr>
                    </a:p>
                  </a:txBody>
                  <a:tcPr marL="68580" marR="68580" marT="0" marB="0" anchor="ctr"/>
                </a:tc>
                <a:tc>
                  <a:txBody>
                    <a:bodyPr/>
                    <a:lstStyle/>
                    <a:p>
                      <a:pPr algn="l">
                        <a:lnSpc>
                          <a:spcPct val="150000"/>
                        </a:lnSpc>
                      </a:pPr>
                      <a:r>
                        <a:rPr lang="zh-CN" sz="1800" kern="100" dirty="0">
                          <a:solidFill>
                            <a:schemeClr val="tx1"/>
                          </a:solidFill>
                          <a:effectLst/>
                        </a:rPr>
                        <a:t>介绍一下光的反射</a:t>
                      </a:r>
                      <a:endParaRPr lang="zh-CN" sz="1600" dirty="0">
                        <a:solidFill>
                          <a:schemeClr val="tx1"/>
                        </a:solidFill>
                        <a:effectLst/>
                        <a:latin typeface="+mn-ea"/>
                        <a:ea typeface="+mn-ea"/>
                      </a:endParaRPr>
                    </a:p>
                  </a:txBody>
                  <a:tcPr marL="68580" marR="68580" marT="0" marB="0" anchor="ctr"/>
                </a:tc>
                <a:extLst>
                  <a:ext uri="{0D108BD9-81ED-4DB2-BD59-A6C34878D82A}">
                    <a16:rowId xmlns:a16="http://schemas.microsoft.com/office/drawing/2014/main" val="3037451456"/>
                  </a:ext>
                </a:extLst>
              </a:tr>
            </a:tbl>
          </a:graphicData>
        </a:graphic>
      </p:graphicFrame>
      <p:sp>
        <p:nvSpPr>
          <p:cNvPr id="18" name="文本框 17">
            <a:extLst>
              <a:ext uri="{FF2B5EF4-FFF2-40B4-BE49-F238E27FC236}">
                <a16:creationId xmlns:a16="http://schemas.microsoft.com/office/drawing/2014/main" id="{5AC8BD54-5672-244E-AEB5-7485153D6F5E}"/>
              </a:ext>
            </a:extLst>
          </p:cNvPr>
          <p:cNvSpPr txBox="1"/>
          <p:nvPr/>
        </p:nvSpPr>
        <p:spPr>
          <a:xfrm>
            <a:off x="4888632" y="3976759"/>
            <a:ext cx="2664296" cy="369332"/>
          </a:xfrm>
          <a:prstGeom prst="rect">
            <a:avLst/>
          </a:prstGeom>
          <a:noFill/>
        </p:spPr>
        <p:txBody>
          <a:bodyPr wrap="square" rtlCol="0">
            <a:spAutoFit/>
          </a:bodyPr>
          <a:lstStyle/>
          <a:p>
            <a:r>
              <a:rPr lang="zh-CN" altLang="zh-CN" dirty="0">
                <a:latin typeface="KaiTi" panose="02010609060101010101" pitchFamily="49" charset="-122"/>
                <a:ea typeface="KaiTi" panose="02010609060101010101" pitchFamily="49" charset="-122"/>
              </a:rPr>
              <a:t>表</a:t>
            </a:r>
            <a:r>
              <a:rPr lang="en-US" altLang="zh-CN" dirty="0">
                <a:latin typeface="KaiTi" panose="02010609060101010101" pitchFamily="49" charset="-122"/>
                <a:ea typeface="KaiTi" panose="02010609060101010101" pitchFamily="49" charset="-122"/>
              </a:rPr>
              <a:t>1</a:t>
            </a:r>
            <a:r>
              <a:rPr lang="zh-CN" altLang="en-US" dirty="0">
                <a:latin typeface="KaiTi" panose="02010609060101010101" pitchFamily="49" charset="-122"/>
                <a:ea typeface="KaiTi" panose="02010609060101010101" pitchFamily="49" charset="-122"/>
              </a:rPr>
              <a:t> </a:t>
            </a:r>
            <a:r>
              <a:rPr lang="zh-CN" altLang="zh-CN" dirty="0">
                <a:latin typeface="KaiTi" panose="02010609060101010101" pitchFamily="49" charset="-122"/>
                <a:ea typeface="KaiTi" panose="02010609060101010101" pitchFamily="49" charset="-122"/>
              </a:rPr>
              <a:t>重写输入输出结果</a:t>
            </a:r>
          </a:p>
        </p:txBody>
      </p:sp>
      <p:sp>
        <p:nvSpPr>
          <p:cNvPr id="12" name="下箭头 11">
            <a:extLst>
              <a:ext uri="{FF2B5EF4-FFF2-40B4-BE49-F238E27FC236}">
                <a16:creationId xmlns:a16="http://schemas.microsoft.com/office/drawing/2014/main" id="{AAA7B68C-B11F-944E-9C4B-3581387C34A4}"/>
              </a:ext>
            </a:extLst>
          </p:cNvPr>
          <p:cNvSpPr/>
          <p:nvPr/>
        </p:nvSpPr>
        <p:spPr>
          <a:xfrm>
            <a:off x="5519936" y="2508294"/>
            <a:ext cx="1152128" cy="5546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文本框 13">
            <a:extLst>
              <a:ext uri="{FF2B5EF4-FFF2-40B4-BE49-F238E27FC236}">
                <a16:creationId xmlns:a16="http://schemas.microsoft.com/office/drawing/2014/main" id="{F50D6563-14DB-D948-8E19-0810BD551D5C}"/>
              </a:ext>
            </a:extLst>
          </p:cNvPr>
          <p:cNvSpPr txBox="1"/>
          <p:nvPr/>
        </p:nvSpPr>
        <p:spPr>
          <a:xfrm>
            <a:off x="659396" y="2596820"/>
            <a:ext cx="10873208" cy="1015663"/>
          </a:xfrm>
          <a:prstGeom prst="rect">
            <a:avLst/>
          </a:prstGeom>
          <a:noFill/>
        </p:spPr>
        <p:txBody>
          <a:bodyPr wrap="square" rtlCol="0">
            <a:spAutoFit/>
          </a:bodyPr>
          <a:lstStyle/>
          <a:p>
            <a:endParaRPr lang="en-US" altLang="zh-CN" sz="2000" dirty="0">
              <a:effectLst/>
              <a:latin typeface="SimHei" panose="02010609060101010101" pitchFamily="49" charset="-122"/>
              <a:ea typeface="SimHei" panose="02010609060101010101" pitchFamily="49" charset="-122"/>
              <a:cs typeface="Times New Roman" panose="02020603050405020304" pitchFamily="18" charset="0"/>
            </a:endParaRPr>
          </a:p>
          <a:p>
            <a:endParaRPr lang="en-US" altLang="zh-CN" sz="2000" dirty="0">
              <a:effectLst/>
              <a:latin typeface="SimHei" panose="02010609060101010101" pitchFamily="49" charset="-122"/>
              <a:ea typeface="SimHei" panose="02010609060101010101" pitchFamily="49" charset="-122"/>
              <a:cs typeface="Times New Roman" panose="02020603050405020304" pitchFamily="18" charset="0"/>
            </a:endParaRPr>
          </a:p>
          <a:p>
            <a:r>
              <a:rPr lang="zh-CN" altLang="en-US" sz="2000" dirty="0">
                <a:effectLst/>
                <a:latin typeface="SimHei" panose="02010609060101010101" pitchFamily="49" charset="-122"/>
                <a:ea typeface="SimHei" panose="02010609060101010101" pitchFamily="49" charset="-122"/>
                <a:cs typeface="Times New Roman" panose="02020603050405020304" pitchFamily="18" charset="0"/>
              </a:rPr>
              <a:t>构造了合理的</a:t>
            </a:r>
            <a:r>
              <a:rPr lang="en-US" altLang="zh-CN" sz="2000" dirty="0">
                <a:effectLst/>
                <a:latin typeface="SimHei" panose="02010609060101010101" pitchFamily="49" charset="-122"/>
                <a:ea typeface="SimHei" panose="02010609060101010101" pitchFamily="49" charset="-122"/>
                <a:cs typeface="Times New Roman" panose="02020603050405020304" pitchFamily="18" charset="0"/>
              </a:rPr>
              <a:t>prompt</a:t>
            </a:r>
            <a:r>
              <a:rPr lang="zh-CN" altLang="en-US" sz="2000" dirty="0">
                <a:effectLst/>
                <a:latin typeface="SimHei" panose="02010609060101010101" pitchFamily="49" charset="-122"/>
                <a:ea typeface="SimHei" panose="02010609060101010101" pitchFamily="49" charset="-122"/>
                <a:cs typeface="Times New Roman" panose="02020603050405020304" pitchFamily="18" charset="0"/>
              </a:rPr>
              <a:t>，将历史提问与当前提问共同输入进大模型中，得到重写后的用户请求。</a:t>
            </a:r>
            <a:r>
              <a:rPr lang="en-US" altLang="zh-CN" sz="2000" dirty="0">
                <a:latin typeface="SimHei" panose="02010609060101010101" pitchFamily="49" charset="-122"/>
                <a:ea typeface="SimHei" panose="02010609060101010101" pitchFamily="49" charset="-122"/>
              </a:rPr>
              <a:t>   </a:t>
            </a:r>
            <a:endParaRPr lang="en-US" altLang="zh-CN" sz="2000" dirty="0">
              <a:effectLst/>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2439676053"/>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807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--Advanced RAG</a:t>
            </a:r>
          </a:p>
          <a:p>
            <a:pPr>
              <a:spcBef>
                <a:spcPct val="0"/>
              </a:spcBef>
              <a:buNone/>
              <a:defRPr/>
            </a:pP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灯片编号占位符 2"/>
          <p:cNvSpPr>
            <a:spLocks noGrp="1"/>
          </p:cNvSpPr>
          <p:nvPr>
            <p:ph type="sldNum" sz="quarter" idx="12"/>
          </p:nvPr>
        </p:nvSpPr>
        <p:spPr>
          <a:xfrm>
            <a:off x="12242739" y="1847167"/>
            <a:ext cx="2743200" cy="365125"/>
          </a:xfrm>
        </p:spPr>
        <p:txBody>
          <a:bodyPr/>
          <a:lstStyle/>
          <a:p>
            <a:fld id="{E5CDC645-7EA7-47E1-A5EF-FC8A9186EF34}" type="slidenum">
              <a:rPr lang="zh-CN" altLang="en-US" smtClean="0"/>
              <a:t>13</a:t>
            </a:fld>
            <a:endParaRPr lang="zh-CN" altLang="en-US" dirty="0"/>
          </a:p>
        </p:txBody>
      </p:sp>
      <p:sp>
        <p:nvSpPr>
          <p:cNvPr id="16" name="文本框 15">
            <a:extLst>
              <a:ext uri="{FF2B5EF4-FFF2-40B4-BE49-F238E27FC236}">
                <a16:creationId xmlns:a16="http://schemas.microsoft.com/office/drawing/2014/main" id="{4452C40C-816E-8B40-B98C-CB4C3BD9DD38}"/>
              </a:ext>
            </a:extLst>
          </p:cNvPr>
          <p:cNvSpPr txBox="1"/>
          <p:nvPr/>
        </p:nvSpPr>
        <p:spPr>
          <a:xfrm>
            <a:off x="119336" y="1036582"/>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内容提取模块</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a:p>
            <a:pPr marL="342900" indent="-342900">
              <a:buFont typeface="Wingdings" pitchFamily="2" charset="2"/>
              <a:buChar char="Ø"/>
            </a:pP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
        <p:nvSpPr>
          <p:cNvPr id="9" name="文本框 8">
            <a:extLst>
              <a:ext uri="{FF2B5EF4-FFF2-40B4-BE49-F238E27FC236}">
                <a16:creationId xmlns:a16="http://schemas.microsoft.com/office/drawing/2014/main" id="{4DF7980F-2297-9A44-9865-D97D4853607A}"/>
              </a:ext>
            </a:extLst>
          </p:cNvPr>
          <p:cNvSpPr txBox="1"/>
          <p:nvPr/>
        </p:nvSpPr>
        <p:spPr>
          <a:xfrm>
            <a:off x="659396" y="1672788"/>
            <a:ext cx="10873208" cy="1384995"/>
          </a:xfrm>
          <a:prstGeom prst="rect">
            <a:avLst/>
          </a:prstGeom>
          <a:noFill/>
        </p:spPr>
        <p:txBody>
          <a:bodyPr wrap="square" rtlCol="0">
            <a:spAutoFit/>
          </a:bodyPr>
          <a:lstStyle/>
          <a:p>
            <a:r>
              <a:rPr lang="zh-CN" altLang="en-US" sz="2400" dirty="0">
                <a:latin typeface="SimHei" panose="02010609060101010101" pitchFamily="49" charset="-122"/>
                <a:ea typeface="SimHei" panose="02010609060101010101" pitchFamily="49" charset="-122"/>
                <a:cs typeface="Times New Roman" panose="02020603050405020304" pitchFamily="18" charset="0"/>
              </a:rPr>
              <a:t>原因：</a:t>
            </a:r>
            <a:endParaRPr lang="en-US" altLang="zh-CN" sz="2400" dirty="0">
              <a:latin typeface="SimHei" panose="02010609060101010101" pitchFamily="49" charset="-122"/>
              <a:ea typeface="SimHei" panose="02010609060101010101" pitchFamily="49" charset="-122"/>
              <a:cs typeface="Times New Roman" panose="02020603050405020304" pitchFamily="18" charset="0"/>
            </a:endParaRPr>
          </a:p>
          <a:p>
            <a:pPr marL="285750" indent="-285750">
              <a:buFont typeface="Wingdings" pitchFamily="2" charset="2"/>
              <a:buChar char="l"/>
            </a:pPr>
            <a:r>
              <a:rPr lang="zh-CN" altLang="zh-CN" sz="2000" dirty="0">
                <a:latin typeface="SimHei" panose="02010609060101010101" pitchFamily="49" charset="-122"/>
                <a:ea typeface="SimHei" panose="02010609060101010101" pitchFamily="49" charset="-122"/>
                <a:cs typeface="Times New Roman" panose="02020603050405020304" pitchFamily="18" charset="0"/>
              </a:rPr>
              <a:t>检索结果可能包含与用户查询</a:t>
            </a:r>
            <a:r>
              <a:rPr lang="zh-CN" altLang="zh-CN" sz="2000"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无关</a:t>
            </a:r>
            <a:r>
              <a:rPr lang="zh-CN" altLang="zh-CN" sz="2000" dirty="0">
                <a:latin typeface="SimHei" panose="02010609060101010101" pitchFamily="49" charset="-122"/>
                <a:ea typeface="SimHei" panose="02010609060101010101" pitchFamily="49" charset="-122"/>
                <a:cs typeface="Times New Roman" panose="02020603050405020304" pitchFamily="18" charset="0"/>
              </a:rPr>
              <a:t>的内容，</a:t>
            </a:r>
            <a:r>
              <a:rPr lang="zh-CN" altLang="en-US" sz="2000" dirty="0">
                <a:latin typeface="SimHei" panose="02010609060101010101" pitchFamily="49" charset="-122"/>
                <a:ea typeface="SimHei" panose="02010609060101010101" pitchFamily="49" charset="-122"/>
                <a:cs typeface="Times New Roman" panose="02020603050405020304" pitchFamily="18" charset="0"/>
              </a:rPr>
              <a:t>对</a:t>
            </a:r>
            <a:r>
              <a:rPr lang="zh-CN" altLang="zh-CN" sz="2000" dirty="0">
                <a:latin typeface="SimHei" panose="02010609060101010101" pitchFamily="49" charset="-122"/>
                <a:ea typeface="SimHei" panose="02010609060101010101" pitchFamily="49" charset="-122"/>
                <a:cs typeface="Times New Roman" panose="02020603050405020304" pitchFamily="18" charset="0"/>
              </a:rPr>
              <a:t>大模型造成干扰</a:t>
            </a:r>
            <a:endParaRPr lang="en-US" altLang="zh-CN" sz="2000" dirty="0">
              <a:latin typeface="SimHei" panose="02010609060101010101" pitchFamily="49" charset="-122"/>
              <a:ea typeface="SimHei" panose="02010609060101010101" pitchFamily="49" charset="-122"/>
              <a:cs typeface="Times New Roman" panose="02020603050405020304" pitchFamily="18" charset="0"/>
            </a:endParaRPr>
          </a:p>
          <a:p>
            <a:pPr marL="285750" indent="-285750">
              <a:buFont typeface="Wingdings" pitchFamily="2" charset="2"/>
              <a:buChar char="l"/>
            </a:pPr>
            <a:r>
              <a:rPr lang="zh-CN" altLang="zh-CN" sz="2000" dirty="0">
                <a:latin typeface="SimHei" panose="02010609060101010101" pitchFamily="49" charset="-122"/>
                <a:ea typeface="SimHei" panose="02010609060101010101" pitchFamily="49" charset="-122"/>
                <a:cs typeface="Times New Roman" panose="02020603050405020304" pitchFamily="18" charset="0"/>
              </a:rPr>
              <a:t>大模型的</a:t>
            </a:r>
            <a:r>
              <a:rPr lang="zh-CN" altLang="zh-CN" sz="2000"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输入长度限制</a:t>
            </a:r>
            <a:endParaRPr lang="en-US" altLang="zh-CN" sz="2000" b="1" dirty="0">
              <a:solidFill>
                <a:srgbClr val="FF0000"/>
              </a:solidFill>
              <a:latin typeface="SimHei" panose="02010609060101010101" pitchFamily="49" charset="-122"/>
              <a:ea typeface="SimHei" panose="02010609060101010101" pitchFamily="49" charset="-122"/>
              <a:cs typeface="Times New Roman" panose="02020603050405020304" pitchFamily="18" charset="0"/>
            </a:endParaRPr>
          </a:p>
          <a:p>
            <a:pPr marL="285750" indent="-285750">
              <a:buFont typeface="Wingdings" pitchFamily="2" charset="2"/>
              <a:buChar char="l"/>
            </a:pPr>
            <a:r>
              <a:rPr lang="zh-CN" altLang="en-US" sz="2000" dirty="0">
                <a:latin typeface="SimHei" panose="02010609060101010101" pitchFamily="49" charset="-122"/>
                <a:ea typeface="SimHei" panose="02010609060101010101" pitchFamily="49" charset="-122"/>
                <a:cs typeface="Times New Roman" panose="02020603050405020304" pitchFamily="18" charset="0"/>
              </a:rPr>
              <a:t>直接</a:t>
            </a:r>
            <a:r>
              <a:rPr lang="zh-CN" altLang="zh-CN" sz="2000" dirty="0">
                <a:latin typeface="SimHei" panose="02010609060101010101" pitchFamily="49" charset="-122"/>
                <a:ea typeface="SimHei" panose="02010609060101010101" pitchFamily="49" charset="-122"/>
                <a:cs typeface="Times New Roman" panose="02020603050405020304" pitchFamily="18" charset="0"/>
              </a:rPr>
              <a:t>截断文档可能会</a:t>
            </a:r>
            <a:r>
              <a:rPr lang="zh-CN" altLang="zh-CN" sz="2000"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丢失</a:t>
            </a:r>
            <a:r>
              <a:rPr lang="zh-CN" altLang="zh-CN" sz="2000" dirty="0">
                <a:latin typeface="SimHei" panose="02010609060101010101" pitchFamily="49" charset="-122"/>
                <a:ea typeface="SimHei" panose="02010609060101010101" pitchFamily="49" charset="-122"/>
                <a:cs typeface="Times New Roman" panose="02020603050405020304" pitchFamily="18" charset="0"/>
              </a:rPr>
              <a:t>信息</a:t>
            </a:r>
          </a:p>
        </p:txBody>
      </p:sp>
      <p:sp>
        <p:nvSpPr>
          <p:cNvPr id="12" name="文本框 11">
            <a:extLst>
              <a:ext uri="{FF2B5EF4-FFF2-40B4-BE49-F238E27FC236}">
                <a16:creationId xmlns:a16="http://schemas.microsoft.com/office/drawing/2014/main" id="{77BEB528-1BD9-8B46-8D17-9F84FC72926F}"/>
              </a:ext>
            </a:extLst>
          </p:cNvPr>
          <p:cNvSpPr txBox="1"/>
          <p:nvPr/>
        </p:nvSpPr>
        <p:spPr>
          <a:xfrm>
            <a:off x="4007768" y="3487023"/>
            <a:ext cx="10873208" cy="461665"/>
          </a:xfrm>
          <a:prstGeom prst="rect">
            <a:avLst/>
          </a:prstGeom>
          <a:noFill/>
        </p:spPr>
        <p:txBody>
          <a:bodyPr wrap="square" rtlCol="0">
            <a:spAutoFit/>
          </a:bodyPr>
          <a:lstStyle/>
          <a:p>
            <a:r>
              <a:rPr lang="zh-CN" altLang="zh-CN" sz="2400" b="1" dirty="0">
                <a:effectLst/>
                <a:latin typeface="SimHei" panose="02010609060101010101" pitchFamily="49" charset="-122"/>
                <a:ea typeface="SimHei" panose="02010609060101010101" pitchFamily="49" charset="-122"/>
                <a:cs typeface="Times New Roman" panose="02020603050405020304" pitchFamily="18" charset="0"/>
              </a:rPr>
              <a:t>构造</a:t>
            </a:r>
            <a:r>
              <a:rPr lang="zh-CN" altLang="en-US" sz="2400" b="1" dirty="0">
                <a:effectLst/>
                <a:latin typeface="SimHei" panose="02010609060101010101" pitchFamily="49" charset="-122"/>
                <a:ea typeface="SimHei" panose="02010609060101010101" pitchFamily="49" charset="-122"/>
                <a:cs typeface="Times New Roman" panose="02020603050405020304" pitchFamily="18" charset="0"/>
              </a:rPr>
              <a:t>滑动</a:t>
            </a:r>
            <a:r>
              <a:rPr lang="zh-CN" altLang="zh-CN" sz="2400" b="1" dirty="0">
                <a:effectLst/>
                <a:latin typeface="SimHei" panose="02010609060101010101" pitchFamily="49" charset="-122"/>
                <a:ea typeface="SimHei" panose="02010609060101010101" pitchFamily="49" charset="-122"/>
                <a:cs typeface="Times New Roman" panose="02020603050405020304" pitchFamily="18" charset="0"/>
              </a:rPr>
              <a:t>窗口</a:t>
            </a:r>
            <a:r>
              <a:rPr lang="zh-CN" altLang="en-US" sz="2400" b="1" dirty="0">
                <a:effectLst/>
                <a:latin typeface="SimHei" panose="02010609060101010101" pitchFamily="49" charset="-122"/>
                <a:ea typeface="SimHei" panose="02010609060101010101" pitchFamily="49" charset="-122"/>
                <a:cs typeface="Times New Roman" panose="02020603050405020304" pitchFamily="18" charset="0"/>
              </a:rPr>
              <a:t>检索内容</a:t>
            </a:r>
            <a:r>
              <a:rPr lang="zh-CN" altLang="zh-CN" sz="2400" b="1" dirty="0">
                <a:effectLst/>
                <a:latin typeface="SimHei" panose="02010609060101010101" pitchFamily="49" charset="-122"/>
                <a:ea typeface="SimHei" panose="02010609060101010101" pitchFamily="49" charset="-122"/>
                <a:cs typeface="Times New Roman" panose="02020603050405020304" pitchFamily="18" charset="0"/>
              </a:rPr>
              <a:t>提取器</a:t>
            </a:r>
            <a:endParaRPr lang="zh-CN" altLang="zh-CN" sz="2400" dirty="0">
              <a:effectLst/>
              <a:latin typeface="SimHei" panose="02010609060101010101" pitchFamily="49" charset="-122"/>
              <a:ea typeface="SimHei" panose="02010609060101010101" pitchFamily="49" charset="-122"/>
            </a:endParaRPr>
          </a:p>
        </p:txBody>
      </p:sp>
      <p:sp>
        <p:nvSpPr>
          <p:cNvPr id="5" name="下箭头 4">
            <a:extLst>
              <a:ext uri="{FF2B5EF4-FFF2-40B4-BE49-F238E27FC236}">
                <a16:creationId xmlns:a16="http://schemas.microsoft.com/office/drawing/2014/main" id="{D1C27FD4-3E98-4C4F-920B-B6BBE13D8499}"/>
              </a:ext>
            </a:extLst>
          </p:cNvPr>
          <p:cNvSpPr/>
          <p:nvPr/>
        </p:nvSpPr>
        <p:spPr>
          <a:xfrm>
            <a:off x="5363265" y="2992941"/>
            <a:ext cx="1152128" cy="5546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aphicFrame>
        <p:nvGraphicFramePr>
          <p:cNvPr id="7" name="表格 6">
            <a:extLst>
              <a:ext uri="{FF2B5EF4-FFF2-40B4-BE49-F238E27FC236}">
                <a16:creationId xmlns:a16="http://schemas.microsoft.com/office/drawing/2014/main" id="{F585E73E-1998-AD47-A16E-30BA2BB14550}"/>
              </a:ext>
            </a:extLst>
          </p:cNvPr>
          <p:cNvGraphicFramePr>
            <a:graphicFrameLocks noGrp="1"/>
          </p:cNvGraphicFramePr>
          <p:nvPr>
            <p:extLst>
              <p:ext uri="{D42A27DB-BD31-4B8C-83A1-F6EECF244321}">
                <p14:modId xmlns:p14="http://schemas.microsoft.com/office/powerpoint/2010/main" val="3032697881"/>
              </p:ext>
            </p:extLst>
          </p:nvPr>
        </p:nvGraphicFramePr>
        <p:xfrm>
          <a:off x="1307468" y="5339802"/>
          <a:ext cx="9577064" cy="1282509"/>
        </p:xfrm>
        <a:graphic>
          <a:graphicData uri="http://schemas.openxmlformats.org/drawingml/2006/table">
            <a:tbl>
              <a:tblPr firstRow="1" firstCol="1" bandRow="1">
                <a:tableStyleId>{69CF1AB2-1976-4502-BF36-3FF5EA218861}</a:tableStyleId>
              </a:tblPr>
              <a:tblGrid>
                <a:gridCol w="3888432">
                  <a:extLst>
                    <a:ext uri="{9D8B030D-6E8A-4147-A177-3AD203B41FA5}">
                      <a16:colId xmlns:a16="http://schemas.microsoft.com/office/drawing/2014/main" val="1940061630"/>
                    </a:ext>
                  </a:extLst>
                </a:gridCol>
                <a:gridCol w="5688632">
                  <a:extLst>
                    <a:ext uri="{9D8B030D-6E8A-4147-A177-3AD203B41FA5}">
                      <a16:colId xmlns:a16="http://schemas.microsoft.com/office/drawing/2014/main" val="243980050"/>
                    </a:ext>
                  </a:extLst>
                </a:gridCol>
              </a:tblGrid>
              <a:tr h="156997">
                <a:tc>
                  <a:txBody>
                    <a:bodyPr/>
                    <a:lstStyle/>
                    <a:p>
                      <a:pPr algn="l">
                        <a:lnSpc>
                          <a:spcPts val="2000"/>
                        </a:lnSpc>
                      </a:pPr>
                      <a:r>
                        <a:rPr lang="zh-CN" sz="1400" b="1" kern="100" dirty="0">
                          <a:effectLst/>
                          <a:latin typeface="+mn-ea"/>
                          <a:ea typeface="+mn-ea"/>
                        </a:rPr>
                        <a:t>输入</a:t>
                      </a:r>
                      <a:endParaRPr lang="zh-CN" sz="1400" b="1" dirty="0">
                        <a:effectLst/>
                        <a:latin typeface="+mn-ea"/>
                        <a:ea typeface="+mn-ea"/>
                      </a:endParaRPr>
                    </a:p>
                  </a:txBody>
                  <a:tcPr marL="68580" marR="68580" marT="0" marB="0" anchor="ctr"/>
                </a:tc>
                <a:tc>
                  <a:txBody>
                    <a:bodyPr/>
                    <a:lstStyle/>
                    <a:p>
                      <a:pPr algn="l">
                        <a:lnSpc>
                          <a:spcPts val="2000"/>
                        </a:lnSpc>
                      </a:pPr>
                      <a:r>
                        <a:rPr lang="zh-CN" sz="1400" b="1" kern="100" dirty="0">
                          <a:effectLst/>
                          <a:latin typeface="+mn-ea"/>
                          <a:ea typeface="+mn-ea"/>
                        </a:rPr>
                        <a:t>输出</a:t>
                      </a:r>
                      <a:endParaRPr lang="zh-CN" sz="1400" b="1" dirty="0">
                        <a:effectLst/>
                        <a:latin typeface="+mn-ea"/>
                        <a:ea typeface="+mn-ea"/>
                      </a:endParaRPr>
                    </a:p>
                  </a:txBody>
                  <a:tcPr marL="68580" marR="68580" marT="0" marB="0" anchor="ctr"/>
                </a:tc>
                <a:extLst>
                  <a:ext uri="{0D108BD9-81ED-4DB2-BD59-A6C34878D82A}">
                    <a16:rowId xmlns:a16="http://schemas.microsoft.com/office/drawing/2014/main" val="3793145923"/>
                  </a:ext>
                </a:extLst>
              </a:tr>
              <a:tr h="406006">
                <a:tc>
                  <a:txBody>
                    <a:bodyPr/>
                    <a:lstStyle/>
                    <a:p>
                      <a:pPr algn="l">
                        <a:lnSpc>
                          <a:spcPct val="150000"/>
                        </a:lnSpc>
                      </a:pPr>
                      <a:r>
                        <a:rPr lang="en-US" sz="1400" b="1" kern="100" dirty="0">
                          <a:effectLst/>
                          <a:latin typeface="+mn-ea"/>
                          <a:ea typeface="+mn-ea"/>
                        </a:rPr>
                        <a:t>request</a:t>
                      </a:r>
                      <a:r>
                        <a:rPr lang="zh-CN" sz="1400" b="1" kern="100" dirty="0">
                          <a:effectLst/>
                          <a:latin typeface="+mn-ea"/>
                          <a:ea typeface="+mn-ea"/>
                        </a:rPr>
                        <a:t>：</a:t>
                      </a:r>
                      <a:r>
                        <a:rPr lang="zh-CN" sz="1400" b="0" kern="100" dirty="0">
                          <a:effectLst/>
                          <a:latin typeface="+mn-ea"/>
                          <a:ea typeface="+mn-ea"/>
                        </a:rPr>
                        <a:t>介绍一下反丁烯二酸</a:t>
                      </a:r>
                      <a:endParaRPr lang="zh-CN" sz="1400" b="0" dirty="0">
                        <a:effectLst/>
                        <a:latin typeface="+mn-ea"/>
                        <a:ea typeface="+mn-ea"/>
                      </a:endParaRPr>
                    </a:p>
                  </a:txBody>
                  <a:tcPr marL="68580" marR="68580" marT="0" marB="0" anchor="ctr"/>
                </a:tc>
                <a:tc>
                  <a:txBody>
                    <a:bodyPr/>
                    <a:lstStyle/>
                    <a:p>
                      <a:pPr algn="l">
                        <a:lnSpc>
                          <a:spcPct val="150000"/>
                        </a:lnSpc>
                      </a:pPr>
                      <a:r>
                        <a:rPr lang="en-US" sz="1400" b="0" kern="100" dirty="0">
                          <a:effectLst/>
                          <a:latin typeface="+mn-ea"/>
                          <a:ea typeface="+mn-ea"/>
                        </a:rPr>
                        <a:t>['</a:t>
                      </a:r>
                      <a:r>
                        <a:rPr lang="zh-CN" sz="1400" b="0" kern="100" dirty="0">
                          <a:effectLst/>
                          <a:latin typeface="+mn-ea"/>
                          <a:ea typeface="+mn-ea"/>
                        </a:rPr>
                        <a:t>反丁烯二酸 中文名 反丁烯二酸</a:t>
                      </a:r>
                      <a:r>
                        <a:rPr lang="en-US" sz="1400" b="0" kern="100" dirty="0">
                          <a:effectLst/>
                          <a:latin typeface="+mn-ea"/>
                          <a:ea typeface="+mn-ea"/>
                        </a:rPr>
                        <a:t>', '</a:t>
                      </a:r>
                      <a:r>
                        <a:rPr lang="zh-CN" sz="1400" b="0" kern="100" dirty="0">
                          <a:effectLst/>
                          <a:latin typeface="+mn-ea"/>
                          <a:ea typeface="+mn-ea"/>
                        </a:rPr>
                        <a:t>反丁烯二酸 外文名</a:t>
                      </a:r>
                      <a:r>
                        <a:rPr lang="en-US" sz="1400" b="0" kern="100" dirty="0">
                          <a:effectLst/>
                          <a:latin typeface="+mn-ea"/>
                          <a:ea typeface="+mn-ea"/>
                        </a:rPr>
                        <a:t> Fumaric acid', '</a:t>
                      </a:r>
                      <a:r>
                        <a:rPr lang="zh-CN" sz="1400" b="0" kern="100" dirty="0">
                          <a:effectLst/>
                          <a:latin typeface="+mn-ea"/>
                          <a:ea typeface="+mn-ea"/>
                        </a:rPr>
                        <a:t>反丁烯二酸 分子式</a:t>
                      </a:r>
                      <a:r>
                        <a:rPr lang="en-US" sz="1400" b="0" kern="100" dirty="0">
                          <a:effectLst/>
                          <a:latin typeface="+mn-ea"/>
                          <a:ea typeface="+mn-ea"/>
                        </a:rPr>
                        <a:t> C4H4O4', '</a:t>
                      </a:r>
                      <a:r>
                        <a:rPr lang="zh-CN" sz="1400" b="0" kern="100" dirty="0">
                          <a:effectLst/>
                          <a:latin typeface="+mn-ea"/>
                          <a:ea typeface="+mn-ea"/>
                        </a:rPr>
                        <a:t>反丁烯二酸 分子量</a:t>
                      </a:r>
                      <a:r>
                        <a:rPr lang="en-US" sz="1400" b="0" kern="100" dirty="0">
                          <a:effectLst/>
                          <a:latin typeface="+mn-ea"/>
                          <a:ea typeface="+mn-ea"/>
                        </a:rPr>
                        <a:t> 116.07']</a:t>
                      </a:r>
                      <a:endParaRPr lang="zh-CN" sz="1400" b="0" dirty="0">
                        <a:effectLst/>
                        <a:latin typeface="+mn-ea"/>
                        <a:ea typeface="+mn-ea"/>
                      </a:endParaRPr>
                    </a:p>
                  </a:txBody>
                  <a:tcPr marL="68580" marR="68580" marT="0" marB="0" anchor="ctr"/>
                </a:tc>
                <a:extLst>
                  <a:ext uri="{0D108BD9-81ED-4DB2-BD59-A6C34878D82A}">
                    <a16:rowId xmlns:a16="http://schemas.microsoft.com/office/drawing/2014/main" val="3894967961"/>
                  </a:ext>
                </a:extLst>
              </a:tr>
              <a:tr h="438467">
                <a:tc>
                  <a:txBody>
                    <a:bodyPr/>
                    <a:lstStyle/>
                    <a:p>
                      <a:pPr algn="l">
                        <a:lnSpc>
                          <a:spcPct val="150000"/>
                        </a:lnSpc>
                      </a:pPr>
                      <a:r>
                        <a:rPr lang="en-US" sz="1400" b="1" kern="100" dirty="0">
                          <a:effectLst/>
                          <a:latin typeface="+mn-ea"/>
                          <a:ea typeface="+mn-ea"/>
                        </a:rPr>
                        <a:t>request</a:t>
                      </a:r>
                      <a:r>
                        <a:rPr lang="zh-CN" sz="1400" b="1" kern="100" dirty="0">
                          <a:effectLst/>
                          <a:latin typeface="+mn-ea"/>
                          <a:ea typeface="+mn-ea"/>
                        </a:rPr>
                        <a:t>：</a:t>
                      </a:r>
                      <a:r>
                        <a:rPr lang="zh-CN" sz="1400" b="0" kern="100" dirty="0">
                          <a:effectLst/>
                          <a:latin typeface="+mn-ea"/>
                          <a:ea typeface="+mn-ea"/>
                        </a:rPr>
                        <a:t>介绍一下乙烯</a:t>
                      </a:r>
                      <a:endParaRPr lang="zh-CN" sz="1400" b="0" dirty="0">
                        <a:effectLst/>
                        <a:latin typeface="+mn-ea"/>
                        <a:ea typeface="+mn-ea"/>
                      </a:endParaRPr>
                    </a:p>
                  </a:txBody>
                  <a:tcPr marL="68580" marR="68580" marT="0" marB="0" anchor="ctr"/>
                </a:tc>
                <a:tc>
                  <a:txBody>
                    <a:bodyPr/>
                    <a:lstStyle/>
                    <a:p>
                      <a:pPr algn="l">
                        <a:lnSpc>
                          <a:spcPct val="150000"/>
                        </a:lnSpc>
                      </a:pPr>
                      <a:r>
                        <a:rPr lang="en-US" sz="1400" b="0" kern="100" dirty="0">
                          <a:effectLst/>
                          <a:latin typeface="+mn-ea"/>
                          <a:ea typeface="+mn-ea"/>
                        </a:rPr>
                        <a:t>No</a:t>
                      </a:r>
                      <a:endParaRPr lang="zh-CN" sz="1400" b="0" dirty="0">
                        <a:effectLst/>
                        <a:latin typeface="+mn-ea"/>
                        <a:ea typeface="+mn-ea"/>
                      </a:endParaRPr>
                    </a:p>
                  </a:txBody>
                  <a:tcPr marL="68580" marR="68580" marT="0" marB="0" anchor="ctr"/>
                </a:tc>
                <a:extLst>
                  <a:ext uri="{0D108BD9-81ED-4DB2-BD59-A6C34878D82A}">
                    <a16:rowId xmlns:a16="http://schemas.microsoft.com/office/drawing/2014/main" val="4010487205"/>
                  </a:ext>
                </a:extLst>
              </a:tr>
            </a:tbl>
          </a:graphicData>
        </a:graphic>
      </p:graphicFrame>
      <p:sp>
        <p:nvSpPr>
          <p:cNvPr id="18" name="文本框 17">
            <a:extLst>
              <a:ext uri="{FF2B5EF4-FFF2-40B4-BE49-F238E27FC236}">
                <a16:creationId xmlns:a16="http://schemas.microsoft.com/office/drawing/2014/main" id="{30F7D085-AC76-AB4B-A5DC-1FAE5A70FB7C}"/>
              </a:ext>
            </a:extLst>
          </p:cNvPr>
          <p:cNvSpPr txBox="1"/>
          <p:nvPr/>
        </p:nvSpPr>
        <p:spPr>
          <a:xfrm>
            <a:off x="4479921" y="4906280"/>
            <a:ext cx="4070945" cy="646331"/>
          </a:xfrm>
          <a:prstGeom prst="rect">
            <a:avLst/>
          </a:prstGeom>
          <a:noFill/>
        </p:spPr>
        <p:txBody>
          <a:bodyPr wrap="square" rtlCol="0">
            <a:spAutoFit/>
          </a:bodyPr>
          <a:lstStyle/>
          <a:p>
            <a:r>
              <a:rPr lang="zh-CN" altLang="zh-CN" dirty="0">
                <a:latin typeface="KaiTi" panose="02010609060101010101" pitchFamily="49" charset="-122"/>
                <a:ea typeface="KaiTi" panose="02010609060101010101" pitchFamily="49" charset="-122"/>
              </a:rPr>
              <a:t>表</a:t>
            </a:r>
            <a:r>
              <a:rPr lang="en-US" altLang="zh-CN" dirty="0">
                <a:latin typeface="KaiTi" panose="02010609060101010101" pitchFamily="49" charset="-122"/>
                <a:ea typeface="KaiTi" panose="02010609060101010101" pitchFamily="49" charset="-122"/>
              </a:rPr>
              <a:t>2</a:t>
            </a:r>
            <a:r>
              <a:rPr lang="zh-CN" altLang="en-US" dirty="0">
                <a:latin typeface="KaiTi" panose="02010609060101010101" pitchFamily="49" charset="-122"/>
                <a:ea typeface="KaiTi" panose="02010609060101010101" pitchFamily="49" charset="-122"/>
              </a:rPr>
              <a:t> 背景内容提取的输入输出结果</a:t>
            </a:r>
          </a:p>
          <a:p>
            <a:endParaRPr lang="zh-CN" altLang="zh-CN" dirty="0">
              <a:latin typeface="KaiTi" panose="02010609060101010101" pitchFamily="49" charset="-122"/>
              <a:ea typeface="KaiTi" panose="02010609060101010101" pitchFamily="49" charset="-122"/>
            </a:endParaRPr>
          </a:p>
        </p:txBody>
      </p:sp>
      <p:sp>
        <p:nvSpPr>
          <p:cNvPr id="14" name="文本框 13">
            <a:extLst>
              <a:ext uri="{FF2B5EF4-FFF2-40B4-BE49-F238E27FC236}">
                <a16:creationId xmlns:a16="http://schemas.microsoft.com/office/drawing/2014/main" id="{5F848DBD-9EA4-3A42-83B2-4B76A76ED021}"/>
              </a:ext>
            </a:extLst>
          </p:cNvPr>
          <p:cNvSpPr txBox="1"/>
          <p:nvPr/>
        </p:nvSpPr>
        <p:spPr>
          <a:xfrm>
            <a:off x="659396" y="3965819"/>
            <a:ext cx="10873208" cy="923330"/>
          </a:xfrm>
          <a:prstGeom prst="rect">
            <a:avLst/>
          </a:prstGeom>
          <a:noFill/>
        </p:spPr>
        <p:txBody>
          <a:bodyPr wrap="square" rtlCol="0">
            <a:spAutoFit/>
          </a:bodyPr>
          <a:lstStyle/>
          <a:p>
            <a:r>
              <a:rPr lang="zh-CN" altLang="en-US" dirty="0">
                <a:latin typeface="SimHei" panose="02010609060101010101" pitchFamily="49" charset="-122"/>
                <a:ea typeface="SimHei" panose="02010609060101010101" pitchFamily="49" charset="-122"/>
                <a:cs typeface="Times New Roman" panose="02020603050405020304" pitchFamily="18" charset="0"/>
              </a:rPr>
              <a:t>检索结果：</a:t>
            </a:r>
            <a:endParaRPr lang="en-US" altLang="zh-CN" dirty="0">
              <a:latin typeface="SimHei" panose="02010609060101010101" pitchFamily="49" charset="-122"/>
              <a:ea typeface="SimHei" panose="02010609060101010101" pitchFamily="49" charset="-122"/>
              <a:cs typeface="Times New Roman" panose="02020603050405020304" pitchFamily="18" charset="0"/>
            </a:endParaRPr>
          </a:p>
          <a:p>
            <a:r>
              <a:rPr lang="en-US" altLang="zh-CN" dirty="0">
                <a:latin typeface="SimHei" panose="02010609060101010101" pitchFamily="49" charset="-122"/>
                <a:ea typeface="SimHei" panose="02010609060101010101" pitchFamily="49" charset="-122"/>
                <a:cs typeface="Times New Roman" panose="02020603050405020304" pitchFamily="18" charset="0"/>
              </a:rPr>
              <a:t>['</a:t>
            </a:r>
            <a:r>
              <a:rPr lang="zh-CN" altLang="en-US" dirty="0">
                <a:latin typeface="SimHei" panose="02010609060101010101" pitchFamily="49" charset="-122"/>
                <a:ea typeface="SimHei" panose="02010609060101010101" pitchFamily="49" charset="-122"/>
                <a:cs typeface="Times New Roman" panose="02020603050405020304" pitchFamily="18" charset="0"/>
              </a:rPr>
              <a:t>反丁烯二酸 中文名 反丁烯二酸</a:t>
            </a:r>
            <a:r>
              <a:rPr lang="en-US" altLang="zh-CN" dirty="0">
                <a:latin typeface="SimHei" panose="02010609060101010101" pitchFamily="49" charset="-122"/>
                <a:ea typeface="SimHei" panose="02010609060101010101" pitchFamily="49" charset="-122"/>
                <a:cs typeface="Times New Roman" panose="02020603050405020304" pitchFamily="18" charset="0"/>
              </a:rPr>
              <a:t>', '</a:t>
            </a:r>
            <a:r>
              <a:rPr lang="zh-CN" altLang="en-US" dirty="0">
                <a:latin typeface="SimHei" panose="02010609060101010101" pitchFamily="49" charset="-122"/>
                <a:ea typeface="SimHei" panose="02010609060101010101" pitchFamily="49" charset="-122"/>
                <a:cs typeface="Times New Roman" panose="02020603050405020304" pitchFamily="18" charset="0"/>
              </a:rPr>
              <a:t>反丁烯二酸 外文名 </a:t>
            </a:r>
            <a:r>
              <a:rPr lang="en" altLang="zh-CN" dirty="0">
                <a:latin typeface="SimHei" panose="02010609060101010101" pitchFamily="49" charset="-122"/>
                <a:ea typeface="SimHei" panose="02010609060101010101" pitchFamily="49" charset="-122"/>
                <a:cs typeface="Times New Roman" panose="02020603050405020304" pitchFamily="18" charset="0"/>
              </a:rPr>
              <a:t>Fumaric acid', '</a:t>
            </a:r>
            <a:r>
              <a:rPr lang="zh-CN" altLang="en-US" dirty="0">
                <a:latin typeface="SimHei" panose="02010609060101010101" pitchFamily="49" charset="-122"/>
                <a:ea typeface="SimHei" panose="02010609060101010101" pitchFamily="49" charset="-122"/>
                <a:cs typeface="Times New Roman" panose="02020603050405020304" pitchFamily="18" charset="0"/>
              </a:rPr>
              <a:t>反丁烯二酸 分子式 </a:t>
            </a:r>
            <a:r>
              <a:rPr lang="en" altLang="zh-CN" dirty="0">
                <a:latin typeface="SimHei" panose="02010609060101010101" pitchFamily="49" charset="-122"/>
                <a:ea typeface="SimHei" panose="02010609060101010101" pitchFamily="49" charset="-122"/>
                <a:cs typeface="Times New Roman" panose="02020603050405020304" pitchFamily="18" charset="0"/>
              </a:rPr>
              <a:t>C4H4O4', '</a:t>
            </a:r>
            <a:r>
              <a:rPr lang="zh-CN" altLang="en-US" dirty="0">
                <a:latin typeface="SimHei" panose="02010609060101010101" pitchFamily="49" charset="-122"/>
                <a:ea typeface="SimHei" panose="02010609060101010101" pitchFamily="49" charset="-122"/>
                <a:cs typeface="Times New Roman" panose="02020603050405020304" pitchFamily="18" charset="0"/>
              </a:rPr>
              <a:t>反丁烯二酸 分子量 </a:t>
            </a:r>
            <a:r>
              <a:rPr lang="en-US" altLang="zh-CN" dirty="0">
                <a:latin typeface="SimHei" panose="02010609060101010101" pitchFamily="49" charset="-122"/>
                <a:ea typeface="SimHei" panose="02010609060101010101" pitchFamily="49" charset="-122"/>
                <a:cs typeface="Times New Roman" panose="02020603050405020304" pitchFamily="18" charset="0"/>
              </a:rPr>
              <a:t>116.07']</a:t>
            </a:r>
          </a:p>
        </p:txBody>
      </p:sp>
    </p:spTree>
    <p:extLst>
      <p:ext uri="{BB962C8B-B14F-4D97-AF65-F5344CB8AC3E}">
        <p14:creationId xmlns:p14="http://schemas.microsoft.com/office/powerpoint/2010/main" val="2160343413"/>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blinds(horizontal)">
                                      <p:cBhvr>
                                        <p:cTn id="23" dur="5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 calcmode="lin" valueType="num">
                                      <p:cBhvr additive="base">
                                        <p:cTn id="32" dur="500" fill="hold"/>
                                        <p:tgtEl>
                                          <p:spTgt spid="18"/>
                                        </p:tgtEl>
                                        <p:attrNameLst>
                                          <p:attrName>ppt_x</p:attrName>
                                        </p:attrNameLst>
                                      </p:cBhvr>
                                      <p:tavLst>
                                        <p:tav tm="0">
                                          <p:val>
                                            <p:strVal val="#ppt_x"/>
                                          </p:val>
                                        </p:tav>
                                        <p:tav tm="100000">
                                          <p:val>
                                            <p:strVal val="#ppt_x"/>
                                          </p:val>
                                        </p:tav>
                                      </p:tavLst>
                                    </p:anim>
                                    <p:anim calcmode="lin" valueType="num">
                                      <p:cBhvr additive="base">
                                        <p:cTn id="33"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5" grpId="0" animBg="1"/>
      <p:bldP spid="18"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807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--Advanced RAG</a:t>
            </a:r>
          </a:p>
          <a:p>
            <a:pPr>
              <a:spcBef>
                <a:spcPct val="0"/>
              </a:spcBef>
              <a:buNone/>
              <a:defRPr/>
            </a:pP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14</a:t>
            </a:fld>
            <a:endParaRPr lang="zh-CN" altLang="en-US" dirty="0"/>
          </a:p>
        </p:txBody>
      </p:sp>
      <p:sp>
        <p:nvSpPr>
          <p:cNvPr id="16" name="文本框 15">
            <a:extLst>
              <a:ext uri="{FF2B5EF4-FFF2-40B4-BE49-F238E27FC236}">
                <a16:creationId xmlns:a16="http://schemas.microsoft.com/office/drawing/2014/main" id="{4452C40C-816E-8B40-B98C-CB4C3BD9DD38}"/>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答案生成模块</a:t>
            </a:r>
          </a:p>
        </p:txBody>
      </p:sp>
      <p:graphicFrame>
        <p:nvGraphicFramePr>
          <p:cNvPr id="5" name="表格 4">
            <a:extLst>
              <a:ext uri="{FF2B5EF4-FFF2-40B4-BE49-F238E27FC236}">
                <a16:creationId xmlns:a16="http://schemas.microsoft.com/office/drawing/2014/main" id="{93C6E835-F586-4040-88DF-13865B98873F}"/>
              </a:ext>
            </a:extLst>
          </p:cNvPr>
          <p:cNvGraphicFramePr>
            <a:graphicFrameLocks noGrp="1"/>
          </p:cNvGraphicFramePr>
          <p:nvPr>
            <p:extLst>
              <p:ext uri="{D42A27DB-BD31-4B8C-83A1-F6EECF244321}">
                <p14:modId xmlns:p14="http://schemas.microsoft.com/office/powerpoint/2010/main" val="862468336"/>
              </p:ext>
            </p:extLst>
          </p:nvPr>
        </p:nvGraphicFramePr>
        <p:xfrm>
          <a:off x="1055440" y="2636912"/>
          <a:ext cx="10081120" cy="2272434"/>
        </p:xfrm>
        <a:graphic>
          <a:graphicData uri="http://schemas.openxmlformats.org/drawingml/2006/table">
            <a:tbl>
              <a:tblPr firstRow="1" firstCol="1" bandRow="1">
                <a:tableStyleId>{69CF1AB2-1976-4502-BF36-3FF5EA218861}</a:tableStyleId>
              </a:tblPr>
              <a:tblGrid>
                <a:gridCol w="6047459">
                  <a:extLst>
                    <a:ext uri="{9D8B030D-6E8A-4147-A177-3AD203B41FA5}">
                      <a16:colId xmlns:a16="http://schemas.microsoft.com/office/drawing/2014/main" val="391468810"/>
                    </a:ext>
                  </a:extLst>
                </a:gridCol>
                <a:gridCol w="4033661">
                  <a:extLst>
                    <a:ext uri="{9D8B030D-6E8A-4147-A177-3AD203B41FA5}">
                      <a16:colId xmlns:a16="http://schemas.microsoft.com/office/drawing/2014/main" val="1395910010"/>
                    </a:ext>
                  </a:extLst>
                </a:gridCol>
              </a:tblGrid>
              <a:tr h="506467">
                <a:tc>
                  <a:txBody>
                    <a:bodyPr/>
                    <a:lstStyle/>
                    <a:p>
                      <a:pPr algn="l">
                        <a:lnSpc>
                          <a:spcPts val="2000"/>
                        </a:lnSpc>
                      </a:pPr>
                      <a:r>
                        <a:rPr lang="zh-CN" sz="1800" b="1" kern="100" dirty="0">
                          <a:effectLst/>
                        </a:rPr>
                        <a:t>输入</a:t>
                      </a:r>
                      <a:endParaRPr lang="zh-CN" sz="1800" b="1" dirty="0">
                        <a:effectLst/>
                        <a:latin typeface="+mn-ea"/>
                        <a:ea typeface="+mn-ea"/>
                      </a:endParaRPr>
                    </a:p>
                  </a:txBody>
                  <a:tcPr marL="68580" marR="68580" marT="0" marB="0" anchor="ctr"/>
                </a:tc>
                <a:tc>
                  <a:txBody>
                    <a:bodyPr/>
                    <a:lstStyle/>
                    <a:p>
                      <a:pPr algn="l">
                        <a:lnSpc>
                          <a:spcPts val="2000"/>
                        </a:lnSpc>
                      </a:pPr>
                      <a:r>
                        <a:rPr lang="zh-CN" sz="1800" b="1" kern="100" dirty="0">
                          <a:effectLst/>
                        </a:rPr>
                        <a:t>输出</a:t>
                      </a:r>
                      <a:endParaRPr lang="zh-CN" sz="1800" b="1" dirty="0">
                        <a:effectLst/>
                        <a:latin typeface="+mn-ea"/>
                        <a:ea typeface="+mn-ea"/>
                      </a:endParaRPr>
                    </a:p>
                  </a:txBody>
                  <a:tcPr marL="68580" marR="68580" marT="0" marB="0" anchor="ctr"/>
                </a:tc>
                <a:extLst>
                  <a:ext uri="{0D108BD9-81ED-4DB2-BD59-A6C34878D82A}">
                    <a16:rowId xmlns:a16="http://schemas.microsoft.com/office/drawing/2014/main" val="845152245"/>
                  </a:ext>
                </a:extLst>
              </a:tr>
              <a:tr h="1765967">
                <a:tc>
                  <a:txBody>
                    <a:bodyPr/>
                    <a:lstStyle/>
                    <a:p>
                      <a:pPr algn="l">
                        <a:lnSpc>
                          <a:spcPct val="150000"/>
                        </a:lnSpc>
                      </a:pPr>
                      <a:r>
                        <a:rPr lang="en-US" sz="1800" b="1" kern="100" dirty="0">
                          <a:effectLst/>
                        </a:rPr>
                        <a:t>content</a:t>
                      </a:r>
                      <a:r>
                        <a:rPr lang="zh-CN" sz="1800" b="1" kern="100" dirty="0">
                          <a:effectLst/>
                        </a:rPr>
                        <a:t>：</a:t>
                      </a:r>
                      <a:r>
                        <a:rPr lang="en-US" sz="1800" b="0" kern="100" dirty="0">
                          <a:effectLst/>
                        </a:rPr>
                        <a:t>['</a:t>
                      </a:r>
                      <a:r>
                        <a:rPr lang="zh-CN" sz="1800" b="0" kern="100" dirty="0">
                          <a:effectLst/>
                        </a:rPr>
                        <a:t>五氧化二磷 描述 五氧化二磷（</a:t>
                      </a:r>
                      <a:r>
                        <a:rPr lang="en-US" sz="1800" b="0" kern="100" dirty="0">
                          <a:effectLst/>
                        </a:rPr>
                        <a:t>phosphorus pentoxide</a:t>
                      </a:r>
                      <a:r>
                        <a:rPr lang="zh-CN" sz="1800" b="0" kern="100" dirty="0">
                          <a:effectLst/>
                        </a:rPr>
                        <a:t>），化学式</a:t>
                      </a:r>
                      <a:r>
                        <a:rPr lang="en-US" sz="1800" b="0" kern="100" dirty="0">
                          <a:effectLst/>
                        </a:rPr>
                        <a:t>P2O5</a:t>
                      </a:r>
                      <a:r>
                        <a:rPr lang="zh-CN" sz="1800" b="0" kern="100" dirty="0">
                          <a:effectLst/>
                        </a:rPr>
                        <a:t>。</a:t>
                      </a:r>
                      <a:r>
                        <a:rPr lang="en-US" sz="1800" b="0" kern="100" dirty="0">
                          <a:effectLst/>
                        </a:rPr>
                        <a:t>']</a:t>
                      </a:r>
                      <a:endParaRPr lang="zh-CN" sz="1800" b="0" dirty="0">
                        <a:effectLst/>
                      </a:endParaRPr>
                    </a:p>
                    <a:p>
                      <a:pPr algn="l">
                        <a:lnSpc>
                          <a:spcPct val="150000"/>
                        </a:lnSpc>
                      </a:pPr>
                      <a:r>
                        <a:rPr lang="en-US" sz="1800" b="0" kern="100" dirty="0">
                          <a:effectLst/>
                        </a:rPr>
                        <a:t> ['</a:t>
                      </a:r>
                      <a:r>
                        <a:rPr lang="zh-CN" sz="1800" b="0" kern="100" dirty="0">
                          <a:effectLst/>
                        </a:rPr>
                        <a:t>五氧化二磷 熔点</a:t>
                      </a:r>
                      <a:r>
                        <a:rPr lang="en-US" sz="1800" b="0" kern="100" dirty="0">
                          <a:effectLst/>
                        </a:rPr>
                        <a:t> 340</a:t>
                      </a:r>
                      <a:r>
                        <a:rPr lang="zh-CN" sz="1800" b="0" kern="100" dirty="0">
                          <a:effectLst/>
                        </a:rPr>
                        <a:t>℃</a:t>
                      </a:r>
                      <a:r>
                        <a:rPr lang="en-US" sz="1800" b="0" kern="100" dirty="0">
                          <a:effectLst/>
                        </a:rPr>
                        <a:t>' '</a:t>
                      </a:r>
                      <a:r>
                        <a:rPr lang="zh-CN" sz="1800" b="0" kern="100" dirty="0">
                          <a:effectLst/>
                        </a:rPr>
                        <a:t>五氧化二磷 沸点</a:t>
                      </a:r>
                      <a:r>
                        <a:rPr lang="en-US" sz="1800" b="0" kern="100" dirty="0">
                          <a:effectLst/>
                        </a:rPr>
                        <a:t> 360</a:t>
                      </a:r>
                      <a:r>
                        <a:rPr lang="zh-CN" sz="1800" b="0" kern="100" dirty="0">
                          <a:effectLst/>
                        </a:rPr>
                        <a:t>°</a:t>
                      </a:r>
                      <a:r>
                        <a:rPr lang="en-US" sz="1800" b="0" kern="100" dirty="0">
                          <a:effectLst/>
                        </a:rPr>
                        <a:t>C (</a:t>
                      </a:r>
                      <a:r>
                        <a:rPr lang="zh-CN" sz="1800" b="0" kern="100" dirty="0">
                          <a:effectLst/>
                        </a:rPr>
                        <a:t>升华</a:t>
                      </a:r>
                      <a:r>
                        <a:rPr lang="en-US" sz="1800" b="0" kern="100" dirty="0">
                          <a:effectLst/>
                        </a:rPr>
                        <a:t>)' ]</a:t>
                      </a:r>
                      <a:endParaRPr lang="zh-CN" sz="1800" b="0" dirty="0">
                        <a:effectLst/>
                      </a:endParaRPr>
                    </a:p>
                    <a:p>
                      <a:pPr algn="l">
                        <a:lnSpc>
                          <a:spcPct val="150000"/>
                        </a:lnSpc>
                      </a:pPr>
                      <a:r>
                        <a:rPr lang="en-US" sz="1800" b="1" kern="100" dirty="0">
                          <a:effectLst/>
                        </a:rPr>
                        <a:t>request</a:t>
                      </a:r>
                      <a:r>
                        <a:rPr lang="zh-CN" sz="1800" b="1" kern="100" dirty="0">
                          <a:effectLst/>
                        </a:rPr>
                        <a:t>：</a:t>
                      </a:r>
                      <a:r>
                        <a:rPr lang="zh-CN" sz="1800" b="0" kern="100" dirty="0">
                          <a:effectLst/>
                        </a:rPr>
                        <a:t>五氧化二磷是什么？</a:t>
                      </a:r>
                      <a:endParaRPr lang="zh-CN" sz="1800" b="0" dirty="0">
                        <a:effectLst/>
                        <a:latin typeface="+mn-ea"/>
                        <a:ea typeface="+mn-ea"/>
                      </a:endParaRPr>
                    </a:p>
                  </a:txBody>
                  <a:tcPr marL="68580" marR="68580" marT="0" marB="0" anchor="ctr"/>
                </a:tc>
                <a:tc>
                  <a:txBody>
                    <a:bodyPr/>
                    <a:lstStyle/>
                    <a:p>
                      <a:pPr algn="l">
                        <a:lnSpc>
                          <a:spcPct val="150000"/>
                        </a:lnSpc>
                      </a:pPr>
                      <a:r>
                        <a:rPr lang="zh-CN" sz="1800" b="0" kern="100" dirty="0">
                          <a:effectLst/>
                        </a:rPr>
                        <a:t>五氧化二磷是一种无机化合物，化学式为</a:t>
                      </a:r>
                      <a:r>
                        <a:rPr lang="en-US" sz="1800" b="0" kern="100" dirty="0">
                          <a:effectLst/>
                        </a:rPr>
                        <a:t>P2O5</a:t>
                      </a:r>
                      <a:r>
                        <a:rPr lang="zh-CN" altLang="en-US" sz="1800" b="0" kern="100" dirty="0">
                          <a:effectLst/>
                        </a:rPr>
                        <a:t>，它的熔点时</a:t>
                      </a:r>
                      <a:r>
                        <a:rPr lang="en-US" altLang="zh-CN" sz="1800" b="0" kern="100" dirty="0">
                          <a:effectLst/>
                        </a:rPr>
                        <a:t>340</a:t>
                      </a:r>
                      <a:r>
                        <a:rPr lang="zh-CN" altLang="zh-CN" sz="1800" b="0" kern="100" dirty="0">
                          <a:effectLst/>
                        </a:rPr>
                        <a:t>℃</a:t>
                      </a:r>
                      <a:r>
                        <a:rPr lang="zh-CN" altLang="en-US" sz="1800" b="0" kern="100" dirty="0">
                          <a:effectLst/>
                        </a:rPr>
                        <a:t>，沸点是</a:t>
                      </a:r>
                      <a:r>
                        <a:rPr lang="en-US" altLang="zh-CN" sz="1800" b="0" kern="100" dirty="0">
                          <a:effectLst/>
                        </a:rPr>
                        <a:t>360</a:t>
                      </a:r>
                      <a:r>
                        <a:rPr lang="zh-CN" altLang="zh-CN" sz="1800" b="0" kern="100" dirty="0">
                          <a:effectLst/>
                        </a:rPr>
                        <a:t>℃</a:t>
                      </a:r>
                      <a:r>
                        <a:rPr lang="zh-CN" sz="1800" b="0" kern="100" dirty="0">
                          <a:effectLst/>
                        </a:rPr>
                        <a:t>。</a:t>
                      </a:r>
                      <a:endParaRPr lang="zh-CN" sz="1800" b="0" dirty="0">
                        <a:effectLst/>
                        <a:latin typeface="+mn-ea"/>
                        <a:ea typeface="+mn-ea"/>
                      </a:endParaRPr>
                    </a:p>
                  </a:txBody>
                  <a:tcPr marL="68580" marR="68580" marT="0" marB="0" anchor="ctr"/>
                </a:tc>
                <a:extLst>
                  <a:ext uri="{0D108BD9-81ED-4DB2-BD59-A6C34878D82A}">
                    <a16:rowId xmlns:a16="http://schemas.microsoft.com/office/drawing/2014/main" val="2019471445"/>
                  </a:ext>
                </a:extLst>
              </a:tr>
            </a:tbl>
          </a:graphicData>
        </a:graphic>
      </p:graphicFrame>
      <p:sp>
        <p:nvSpPr>
          <p:cNvPr id="14" name="文本框 13">
            <a:extLst>
              <a:ext uri="{FF2B5EF4-FFF2-40B4-BE49-F238E27FC236}">
                <a16:creationId xmlns:a16="http://schemas.microsoft.com/office/drawing/2014/main" id="{9BB0CFBA-C29B-2B4F-B265-47EB37A39506}"/>
              </a:ext>
            </a:extLst>
          </p:cNvPr>
          <p:cNvSpPr txBox="1"/>
          <p:nvPr/>
        </p:nvSpPr>
        <p:spPr>
          <a:xfrm>
            <a:off x="4438603" y="2201153"/>
            <a:ext cx="4070945" cy="923330"/>
          </a:xfrm>
          <a:prstGeom prst="rect">
            <a:avLst/>
          </a:prstGeom>
          <a:noFill/>
        </p:spPr>
        <p:txBody>
          <a:bodyPr wrap="square" rtlCol="0">
            <a:spAutoFit/>
          </a:bodyPr>
          <a:lstStyle/>
          <a:p>
            <a:r>
              <a:rPr lang="zh-CN" altLang="zh-CN" dirty="0">
                <a:latin typeface="KaiTi" panose="02010609060101010101" pitchFamily="49" charset="-122"/>
                <a:ea typeface="KaiTi" panose="02010609060101010101" pitchFamily="49" charset="-122"/>
              </a:rPr>
              <a:t>表</a:t>
            </a:r>
            <a:r>
              <a:rPr lang="en-US" altLang="zh-CN" dirty="0">
                <a:latin typeface="KaiTi" panose="02010609060101010101" pitchFamily="49" charset="-122"/>
                <a:ea typeface="KaiTi" panose="02010609060101010101" pitchFamily="49" charset="-122"/>
              </a:rPr>
              <a:t>3</a:t>
            </a:r>
            <a:r>
              <a:rPr lang="zh-CN" altLang="en-US" dirty="0">
                <a:latin typeface="KaiTi" panose="02010609060101010101" pitchFamily="49" charset="-122"/>
                <a:ea typeface="KaiTi" panose="02010609060101010101" pitchFamily="49" charset="-122"/>
              </a:rPr>
              <a:t> 答案生成的输入输出结果</a:t>
            </a:r>
          </a:p>
          <a:p>
            <a:endParaRPr lang="zh-CN" altLang="en-US" dirty="0">
              <a:latin typeface="KaiTi" panose="02010609060101010101" pitchFamily="49" charset="-122"/>
              <a:ea typeface="KaiTi" panose="02010609060101010101" pitchFamily="49" charset="-122"/>
            </a:endParaRPr>
          </a:p>
          <a:p>
            <a:endParaRPr lang="zh-CN" altLang="zh-CN"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3683498975"/>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--Advanced RAG</a:t>
            </a: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灯片编号占位符 2"/>
          <p:cNvSpPr>
            <a:spLocks noGrp="1"/>
          </p:cNvSpPr>
          <p:nvPr>
            <p:ph type="sldNum" sz="quarter" idx="12"/>
          </p:nvPr>
        </p:nvSpPr>
        <p:spPr>
          <a:xfrm>
            <a:off x="8610597" y="6002294"/>
            <a:ext cx="2743200" cy="365125"/>
          </a:xfrm>
        </p:spPr>
        <p:txBody>
          <a:bodyPr/>
          <a:lstStyle/>
          <a:p>
            <a:fld id="{E5CDC645-7EA7-47E1-A5EF-FC8A9186EF34}" type="slidenum">
              <a:rPr lang="zh-CN" altLang="en-US" smtClean="0"/>
              <a:t>15</a:t>
            </a:fld>
            <a:endParaRPr lang="zh-CN" altLang="en-US" dirty="0"/>
          </a:p>
        </p:txBody>
      </p:sp>
      <p:sp>
        <p:nvSpPr>
          <p:cNvPr id="16" name="文本框 15">
            <a:extLst>
              <a:ext uri="{FF2B5EF4-FFF2-40B4-BE49-F238E27FC236}">
                <a16:creationId xmlns:a16="http://schemas.microsoft.com/office/drawing/2014/main" id="{4452C40C-816E-8B40-B98C-CB4C3BD9DD38}"/>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事实验证模块</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
        <p:nvSpPr>
          <p:cNvPr id="10" name="文本框 9">
            <a:extLst>
              <a:ext uri="{FF2B5EF4-FFF2-40B4-BE49-F238E27FC236}">
                <a16:creationId xmlns:a16="http://schemas.microsoft.com/office/drawing/2014/main" id="{6AEF3863-F454-E743-BB41-8DEAA59CE32D}"/>
              </a:ext>
            </a:extLst>
          </p:cNvPr>
          <p:cNvSpPr txBox="1"/>
          <p:nvPr/>
        </p:nvSpPr>
        <p:spPr>
          <a:xfrm>
            <a:off x="587388" y="1549979"/>
            <a:ext cx="10873208" cy="769441"/>
          </a:xfrm>
          <a:prstGeom prst="rect">
            <a:avLst/>
          </a:prstGeom>
          <a:noFill/>
        </p:spPr>
        <p:txBody>
          <a:bodyPr wrap="square" rtlCol="0">
            <a:spAutoFit/>
          </a:bodyPr>
          <a:lstStyle/>
          <a:p>
            <a:r>
              <a:rPr lang="zh-CN" altLang="en-US" sz="2400" b="1" dirty="0">
                <a:latin typeface="SimHei" panose="02010609060101010101" pitchFamily="49" charset="-122"/>
                <a:ea typeface="SimHei" panose="02010609060101010101" pitchFamily="49" charset="-122"/>
              </a:rPr>
              <a:t>原因：</a:t>
            </a:r>
            <a:endParaRPr lang="en-US" altLang="zh-CN" sz="2400" b="1" dirty="0">
              <a:latin typeface="SimHei" panose="02010609060101010101" pitchFamily="49" charset="-122"/>
              <a:ea typeface="SimHei" panose="02010609060101010101" pitchFamily="49" charset="-122"/>
            </a:endParaRPr>
          </a:p>
          <a:p>
            <a:r>
              <a:rPr lang="zh-CN" altLang="en-US" sz="2000" dirty="0">
                <a:latin typeface="SimHei" panose="02010609060101010101" pitchFamily="49" charset="-122"/>
                <a:ea typeface="SimHei" panose="02010609060101010101" pitchFamily="49" charset="-122"/>
              </a:rPr>
              <a:t>尽管提供了额外的背景知识来生成，但是大模型可能也会产生幻觉。 </a:t>
            </a:r>
            <a:endParaRPr lang="en-US" altLang="zh-CN" sz="2000" dirty="0">
              <a:latin typeface="SimHei" panose="02010609060101010101" pitchFamily="49" charset="-122"/>
              <a:ea typeface="SimHei" panose="02010609060101010101" pitchFamily="49" charset="-122"/>
            </a:endParaRPr>
          </a:p>
        </p:txBody>
      </p:sp>
      <p:sp>
        <p:nvSpPr>
          <p:cNvPr id="9" name="文本框 8">
            <a:extLst>
              <a:ext uri="{FF2B5EF4-FFF2-40B4-BE49-F238E27FC236}">
                <a16:creationId xmlns:a16="http://schemas.microsoft.com/office/drawing/2014/main" id="{BAB42409-B310-D243-A8E9-E9ACFD7AC8BA}"/>
              </a:ext>
            </a:extLst>
          </p:cNvPr>
          <p:cNvSpPr txBox="1"/>
          <p:nvPr/>
        </p:nvSpPr>
        <p:spPr>
          <a:xfrm>
            <a:off x="608968" y="2821822"/>
            <a:ext cx="10873208" cy="707886"/>
          </a:xfrm>
          <a:prstGeom prst="rect">
            <a:avLst/>
          </a:prstGeom>
          <a:noFill/>
        </p:spPr>
        <p:txBody>
          <a:bodyPr wrap="square" rtlCol="0">
            <a:spAutoFit/>
          </a:bodyPr>
          <a:lstStyle/>
          <a:p>
            <a:r>
              <a:rPr lang="zh-CN" altLang="en-US" sz="2000" b="1" dirty="0">
                <a:latin typeface="SimHei" panose="02010609060101010101" pitchFamily="49" charset="-122"/>
                <a:ea typeface="SimHei" panose="02010609060101010101" pitchFamily="49" charset="-122"/>
                <a:cs typeface="Times New Roman" panose="02020603050405020304" pitchFamily="18" charset="0"/>
              </a:rPr>
              <a:t>设计一个模块来进行进一步的事实验证</a:t>
            </a:r>
            <a:endParaRPr lang="en-US" altLang="zh-CN" sz="2000" b="1" dirty="0">
              <a:latin typeface="SimHei" panose="02010609060101010101" pitchFamily="49" charset="-122"/>
              <a:ea typeface="SimHei" panose="02010609060101010101" pitchFamily="49" charset="-122"/>
              <a:cs typeface="Times New Roman" panose="02020603050405020304" pitchFamily="18" charset="0"/>
            </a:endParaRPr>
          </a:p>
          <a:p>
            <a:r>
              <a:rPr lang="zh-CN" altLang="en-US" sz="2000" dirty="0">
                <a:latin typeface="SimHei" panose="02010609060101010101" pitchFamily="49" charset="-122"/>
                <a:ea typeface="SimHei" panose="02010609060101010101" pitchFamily="49" charset="-122"/>
              </a:rPr>
              <a:t>将参考背景文本和生成的答案提供给大模型进行判断是否包含事实错误。</a:t>
            </a:r>
            <a:endParaRPr lang="zh-CN" altLang="zh-CN" sz="2000" dirty="0">
              <a:effectLst/>
              <a:latin typeface="SimHei" panose="02010609060101010101" pitchFamily="49" charset="-122"/>
              <a:ea typeface="SimHei" panose="02010609060101010101" pitchFamily="49" charset="-122"/>
            </a:endParaRPr>
          </a:p>
        </p:txBody>
      </p:sp>
      <p:sp>
        <p:nvSpPr>
          <p:cNvPr id="12" name="下箭头 11">
            <a:extLst>
              <a:ext uri="{FF2B5EF4-FFF2-40B4-BE49-F238E27FC236}">
                <a16:creationId xmlns:a16="http://schemas.microsoft.com/office/drawing/2014/main" id="{6C51B58D-30C3-774D-A97D-1BF63D3330CB}"/>
              </a:ext>
            </a:extLst>
          </p:cNvPr>
          <p:cNvSpPr/>
          <p:nvPr/>
        </p:nvSpPr>
        <p:spPr>
          <a:xfrm>
            <a:off x="5447928" y="2319420"/>
            <a:ext cx="1152128" cy="5546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框 10">
            <a:extLst>
              <a:ext uri="{FF2B5EF4-FFF2-40B4-BE49-F238E27FC236}">
                <a16:creationId xmlns:a16="http://schemas.microsoft.com/office/drawing/2014/main" id="{4C314B99-E674-0740-BA8C-8C3E40622B07}"/>
              </a:ext>
            </a:extLst>
          </p:cNvPr>
          <p:cNvSpPr txBox="1"/>
          <p:nvPr/>
        </p:nvSpPr>
        <p:spPr>
          <a:xfrm>
            <a:off x="659396" y="3529708"/>
            <a:ext cx="11092397" cy="1354217"/>
          </a:xfrm>
          <a:prstGeom prst="rect">
            <a:avLst/>
          </a:prstGeom>
          <a:noFill/>
        </p:spPr>
        <p:txBody>
          <a:bodyPr wrap="square">
            <a:spAutoFit/>
          </a:bodyPr>
          <a:lstStyle/>
          <a:p>
            <a:r>
              <a:rPr lang="zh-CN" altLang="en-US" sz="1600" dirty="0">
                <a:latin typeface="SimHei" panose="02010609060101010101" pitchFamily="49" charset="-122"/>
                <a:ea typeface="SimHei" panose="02010609060101010101" pitchFamily="49" charset="-122"/>
                <a:cs typeface="Times New Roman" panose="02020603050405020304" pitchFamily="18" charset="0"/>
              </a:rPr>
              <a:t>背景文本：</a:t>
            </a:r>
          </a:p>
          <a:p>
            <a:r>
              <a:rPr lang="en-US" altLang="zh-CN" sz="1600" dirty="0">
                <a:latin typeface="SimHei" panose="02010609060101010101" pitchFamily="49" charset="-122"/>
                <a:ea typeface="SimHei" panose="02010609060101010101" pitchFamily="49" charset="-122"/>
                <a:cs typeface="Times New Roman" panose="02020603050405020304" pitchFamily="18" charset="0"/>
              </a:rPr>
              <a:t>1.</a:t>
            </a:r>
            <a:r>
              <a:rPr lang="zh-CN" altLang="en-US" sz="1600" dirty="0">
                <a:latin typeface="SimHei" panose="02010609060101010101" pitchFamily="49" charset="-122"/>
                <a:ea typeface="SimHei" panose="02010609060101010101" pitchFamily="49" charset="-122"/>
                <a:cs typeface="Times New Roman" panose="02020603050405020304" pitchFamily="18" charset="0"/>
              </a:rPr>
              <a:t>光敏电阻 中文名 光敏电阻</a:t>
            </a:r>
          </a:p>
          <a:p>
            <a:r>
              <a:rPr lang="en-US" altLang="zh-CN" sz="1600" dirty="0">
                <a:latin typeface="SimHei" panose="02010609060101010101" pitchFamily="49" charset="-122"/>
                <a:ea typeface="SimHei" panose="02010609060101010101" pitchFamily="49" charset="-122"/>
                <a:cs typeface="Times New Roman" panose="02020603050405020304" pitchFamily="18" charset="0"/>
              </a:rPr>
              <a:t>2.</a:t>
            </a:r>
            <a:r>
              <a:rPr lang="zh-CN" altLang="en-US" sz="1600" dirty="0">
                <a:latin typeface="SimHei" panose="02010609060101010101" pitchFamily="49" charset="-122"/>
                <a:ea typeface="SimHei" panose="02010609060101010101" pitchFamily="49" charset="-122"/>
                <a:cs typeface="Times New Roman" panose="02020603050405020304" pitchFamily="18" charset="0"/>
              </a:rPr>
              <a:t>光敏电阻 外文名 </a:t>
            </a:r>
            <a:r>
              <a:rPr lang="en-US" altLang="zh-CN" sz="1600" dirty="0">
                <a:latin typeface="SimHei" panose="02010609060101010101" pitchFamily="49" charset="-122"/>
                <a:ea typeface="SimHei" panose="02010609060101010101" pitchFamily="49" charset="-122"/>
                <a:cs typeface="Times New Roman" panose="02020603050405020304" pitchFamily="18" charset="0"/>
              </a:rPr>
              <a:t>photoresistor"</a:t>
            </a:r>
          </a:p>
          <a:p>
            <a:r>
              <a:rPr lang="en-US" altLang="zh-CN" sz="1600" dirty="0">
                <a:latin typeface="SimHei" panose="02010609060101010101" pitchFamily="49" charset="-122"/>
                <a:ea typeface="SimHei" panose="02010609060101010101" pitchFamily="49" charset="-122"/>
                <a:cs typeface="Times New Roman" panose="02020603050405020304" pitchFamily="18" charset="0"/>
              </a:rPr>
              <a:t>3.</a:t>
            </a:r>
            <a:r>
              <a:rPr lang="zh-CN" altLang="en-US" sz="1600" dirty="0">
                <a:latin typeface="SimHei" panose="02010609060101010101" pitchFamily="49" charset="-122"/>
                <a:ea typeface="SimHei" panose="02010609060101010101" pitchFamily="49" charset="-122"/>
                <a:cs typeface="Times New Roman" panose="02020603050405020304" pitchFamily="18" charset="0"/>
              </a:rPr>
              <a:t>光敏电阻 又称 光敏电阻器或光导管</a:t>
            </a:r>
          </a:p>
          <a:p>
            <a:r>
              <a:rPr lang="en-US" altLang="zh-CN" sz="1600" dirty="0">
                <a:latin typeface="SimHei" panose="02010609060101010101" pitchFamily="49" charset="-122"/>
                <a:ea typeface="SimHei" panose="02010609060101010101" pitchFamily="49" charset="-122"/>
                <a:cs typeface="Times New Roman" panose="02020603050405020304" pitchFamily="18" charset="0"/>
              </a:rPr>
              <a:t>4.</a:t>
            </a:r>
            <a:r>
              <a:rPr lang="zh-CN" altLang="en-US" sz="1600" dirty="0">
                <a:latin typeface="SimHei" panose="02010609060101010101" pitchFamily="49" charset="-122"/>
                <a:ea typeface="SimHei" panose="02010609060101010101" pitchFamily="49" charset="-122"/>
                <a:cs typeface="Times New Roman" panose="02020603050405020304" pitchFamily="18" charset="0"/>
              </a:rPr>
              <a:t>光敏电阻 制作材料 硫化镉、硒、硫化铝、硫化铅和硫化铋</a:t>
            </a:r>
          </a:p>
        </p:txBody>
      </p:sp>
      <p:graphicFrame>
        <p:nvGraphicFramePr>
          <p:cNvPr id="14" name="表格 13">
            <a:extLst>
              <a:ext uri="{FF2B5EF4-FFF2-40B4-BE49-F238E27FC236}">
                <a16:creationId xmlns:a16="http://schemas.microsoft.com/office/drawing/2014/main" id="{16E37407-8AEF-F340-BEB5-D7F432929326}"/>
              </a:ext>
            </a:extLst>
          </p:cNvPr>
          <p:cNvGraphicFramePr>
            <a:graphicFrameLocks noGrp="1"/>
          </p:cNvGraphicFramePr>
          <p:nvPr>
            <p:extLst>
              <p:ext uri="{D42A27DB-BD31-4B8C-83A1-F6EECF244321}">
                <p14:modId xmlns:p14="http://schemas.microsoft.com/office/powerpoint/2010/main" val="1361641196"/>
              </p:ext>
            </p:extLst>
          </p:nvPr>
        </p:nvGraphicFramePr>
        <p:xfrm>
          <a:off x="659396" y="5157192"/>
          <a:ext cx="11243480" cy="1453134"/>
        </p:xfrm>
        <a:graphic>
          <a:graphicData uri="http://schemas.openxmlformats.org/drawingml/2006/table">
            <a:tbl>
              <a:tblPr firstRow="1" firstCol="1" bandRow="1">
                <a:tableStyleId>{69CF1AB2-1976-4502-BF36-3FF5EA218861}</a:tableStyleId>
              </a:tblPr>
              <a:tblGrid>
                <a:gridCol w="10621180">
                  <a:extLst>
                    <a:ext uri="{9D8B030D-6E8A-4147-A177-3AD203B41FA5}">
                      <a16:colId xmlns:a16="http://schemas.microsoft.com/office/drawing/2014/main" val="3277285994"/>
                    </a:ext>
                  </a:extLst>
                </a:gridCol>
                <a:gridCol w="622300">
                  <a:extLst>
                    <a:ext uri="{9D8B030D-6E8A-4147-A177-3AD203B41FA5}">
                      <a16:colId xmlns:a16="http://schemas.microsoft.com/office/drawing/2014/main" val="3230405833"/>
                    </a:ext>
                  </a:extLst>
                </a:gridCol>
              </a:tblGrid>
              <a:tr h="186557">
                <a:tc>
                  <a:txBody>
                    <a:bodyPr/>
                    <a:lstStyle/>
                    <a:p>
                      <a:pPr algn="l">
                        <a:lnSpc>
                          <a:spcPts val="2000"/>
                        </a:lnSpc>
                      </a:pPr>
                      <a:r>
                        <a:rPr lang="zh-CN" sz="1400" b="1" kern="100" dirty="0">
                          <a:effectLst/>
                          <a:latin typeface="+mn-ea"/>
                          <a:ea typeface="+mn-ea"/>
                        </a:rPr>
                        <a:t>输入</a:t>
                      </a:r>
                      <a:endParaRPr lang="zh-CN" sz="1400" b="1" dirty="0">
                        <a:effectLst/>
                        <a:latin typeface="+mn-ea"/>
                        <a:ea typeface="+mn-ea"/>
                      </a:endParaRPr>
                    </a:p>
                  </a:txBody>
                  <a:tcPr marL="60166" marR="60166" marT="0" marB="0" anchor="ctr"/>
                </a:tc>
                <a:tc>
                  <a:txBody>
                    <a:bodyPr/>
                    <a:lstStyle/>
                    <a:p>
                      <a:pPr algn="l">
                        <a:lnSpc>
                          <a:spcPts val="2000"/>
                        </a:lnSpc>
                      </a:pPr>
                      <a:r>
                        <a:rPr lang="zh-CN" sz="1400" b="1" kern="100" dirty="0">
                          <a:effectLst/>
                          <a:latin typeface="+mn-ea"/>
                          <a:ea typeface="+mn-ea"/>
                        </a:rPr>
                        <a:t>输出</a:t>
                      </a:r>
                      <a:endParaRPr lang="zh-CN" sz="1400" b="1" dirty="0">
                        <a:effectLst/>
                        <a:latin typeface="+mn-ea"/>
                        <a:ea typeface="+mn-ea"/>
                      </a:endParaRPr>
                    </a:p>
                  </a:txBody>
                  <a:tcPr marL="60166" marR="60166" marT="0" marB="0" anchor="ctr"/>
                </a:tc>
                <a:extLst>
                  <a:ext uri="{0D108BD9-81ED-4DB2-BD59-A6C34878D82A}">
                    <a16:rowId xmlns:a16="http://schemas.microsoft.com/office/drawing/2014/main" val="1928181090"/>
                  </a:ext>
                </a:extLst>
              </a:tr>
              <a:tr h="480824">
                <a:tc>
                  <a:txBody>
                    <a:bodyPr/>
                    <a:lstStyle/>
                    <a:p>
                      <a:pPr algn="l">
                        <a:lnSpc>
                          <a:spcPct val="150000"/>
                        </a:lnSpc>
                      </a:pPr>
                      <a:r>
                        <a:rPr lang="en-US" sz="1400" b="1" kern="100" dirty="0">
                          <a:effectLst/>
                          <a:latin typeface="+mn-ea"/>
                          <a:ea typeface="+mn-ea"/>
                        </a:rPr>
                        <a:t>answer</a:t>
                      </a:r>
                      <a:r>
                        <a:rPr lang="zh-CN" sz="1400" b="1" kern="100" dirty="0">
                          <a:effectLst/>
                          <a:latin typeface="+mn-ea"/>
                          <a:ea typeface="+mn-ea"/>
                        </a:rPr>
                        <a:t>：</a:t>
                      </a:r>
                      <a:r>
                        <a:rPr lang="zh-CN" sz="1400" b="0" kern="100" dirty="0">
                          <a:effectLst/>
                          <a:latin typeface="+mn-ea"/>
                          <a:ea typeface="+mn-ea"/>
                        </a:rPr>
                        <a:t>光敏电阻（</a:t>
                      </a:r>
                      <a:r>
                        <a:rPr lang="en-US" sz="1400" b="0" kern="100" dirty="0">
                          <a:effectLst/>
                          <a:latin typeface="+mn-ea"/>
                          <a:ea typeface="+mn-ea"/>
                        </a:rPr>
                        <a:t>photoresistor</a:t>
                      </a:r>
                      <a:r>
                        <a:rPr lang="zh-CN" sz="1400" b="0" kern="100" dirty="0">
                          <a:effectLst/>
                          <a:latin typeface="+mn-ea"/>
                          <a:ea typeface="+mn-ea"/>
                        </a:rPr>
                        <a:t>）是一种光敏元件，也称为光敏电阻器或光导管，常用的制作材料包括硫化镉、硒、硫化铝、硫化铅和硫化铋等材料。</a:t>
                      </a:r>
                      <a:endParaRPr lang="zh-CN" sz="1400" b="0" dirty="0">
                        <a:effectLst/>
                        <a:latin typeface="+mn-ea"/>
                        <a:ea typeface="+mn-ea"/>
                      </a:endParaRPr>
                    </a:p>
                  </a:txBody>
                  <a:tcPr marL="60166" marR="60166" marT="0" marB="0" anchor="ctr"/>
                </a:tc>
                <a:tc>
                  <a:txBody>
                    <a:bodyPr/>
                    <a:lstStyle/>
                    <a:p>
                      <a:pPr algn="l">
                        <a:lnSpc>
                          <a:spcPct val="150000"/>
                        </a:lnSpc>
                      </a:pPr>
                      <a:r>
                        <a:rPr lang="zh-CN" sz="1400" b="0" kern="100" dirty="0">
                          <a:effectLst/>
                          <a:latin typeface="+mn-ea"/>
                          <a:ea typeface="+mn-ea"/>
                        </a:rPr>
                        <a:t>否</a:t>
                      </a:r>
                      <a:endParaRPr lang="zh-CN" sz="1400" b="0" dirty="0">
                        <a:effectLst/>
                        <a:latin typeface="+mn-ea"/>
                        <a:ea typeface="+mn-ea"/>
                      </a:endParaRPr>
                    </a:p>
                  </a:txBody>
                  <a:tcPr marL="60166" marR="60166" marT="0" marB="0" anchor="ctr"/>
                </a:tc>
                <a:extLst>
                  <a:ext uri="{0D108BD9-81ED-4DB2-BD59-A6C34878D82A}">
                    <a16:rowId xmlns:a16="http://schemas.microsoft.com/office/drawing/2014/main" val="542566671"/>
                  </a:ext>
                </a:extLst>
              </a:tr>
              <a:tr h="480824">
                <a:tc>
                  <a:txBody>
                    <a:bodyPr/>
                    <a:lstStyle/>
                    <a:p>
                      <a:pPr algn="l">
                        <a:lnSpc>
                          <a:spcPct val="150000"/>
                        </a:lnSpc>
                      </a:pPr>
                      <a:r>
                        <a:rPr lang="en-US" sz="1400" b="1" kern="100" dirty="0">
                          <a:effectLst/>
                          <a:latin typeface="+mn-ea"/>
                          <a:ea typeface="+mn-ea"/>
                        </a:rPr>
                        <a:t>answer</a:t>
                      </a:r>
                      <a:r>
                        <a:rPr lang="zh-CN" sz="1400" b="1" kern="100" dirty="0">
                          <a:effectLst/>
                          <a:latin typeface="+mn-ea"/>
                          <a:ea typeface="+mn-ea"/>
                        </a:rPr>
                        <a:t>：</a:t>
                      </a:r>
                      <a:r>
                        <a:rPr lang="zh-CN" sz="1400" b="0" kern="100" dirty="0">
                          <a:effectLst/>
                          <a:latin typeface="+mn-ea"/>
                          <a:ea typeface="+mn-ea"/>
                        </a:rPr>
                        <a:t>光敏电阻（</a:t>
                      </a:r>
                      <a:r>
                        <a:rPr lang="en-US" sz="1400" b="0" kern="100" dirty="0">
                          <a:effectLst/>
                          <a:latin typeface="+mn-ea"/>
                          <a:ea typeface="+mn-ea"/>
                        </a:rPr>
                        <a:t>photoresistor</a:t>
                      </a:r>
                      <a:r>
                        <a:rPr lang="zh-CN" sz="1400" b="0" kern="100" dirty="0">
                          <a:effectLst/>
                          <a:latin typeface="+mn-ea"/>
                          <a:ea typeface="+mn-ea"/>
                        </a:rPr>
                        <a:t>）是一种</a:t>
                      </a:r>
                      <a:r>
                        <a:rPr lang="zh-CN" sz="1400" b="0" kern="100" dirty="0">
                          <a:solidFill>
                            <a:srgbClr val="FF0000"/>
                          </a:solidFill>
                          <a:effectLst/>
                          <a:latin typeface="+mn-ea"/>
                          <a:ea typeface="+mn-ea"/>
                        </a:rPr>
                        <a:t>将检测到的气体的成分和浓度转换为电信号的传感器，它是利用某些半导体吸收某种气体后发生氧化还原反应制成的，主要成分是金属氧化物</a:t>
                      </a:r>
                      <a:r>
                        <a:rPr lang="zh-CN" sz="1400" b="0" kern="100" dirty="0">
                          <a:effectLst/>
                          <a:latin typeface="+mn-ea"/>
                          <a:ea typeface="+mn-ea"/>
                        </a:rPr>
                        <a:t>。</a:t>
                      </a:r>
                      <a:endParaRPr lang="zh-CN" sz="1400" b="0" dirty="0">
                        <a:effectLst/>
                        <a:latin typeface="+mn-ea"/>
                        <a:ea typeface="+mn-ea"/>
                      </a:endParaRPr>
                    </a:p>
                  </a:txBody>
                  <a:tcPr marL="60166" marR="60166" marT="0" marB="0" anchor="ctr"/>
                </a:tc>
                <a:tc>
                  <a:txBody>
                    <a:bodyPr/>
                    <a:lstStyle/>
                    <a:p>
                      <a:pPr algn="l">
                        <a:lnSpc>
                          <a:spcPct val="150000"/>
                        </a:lnSpc>
                      </a:pPr>
                      <a:r>
                        <a:rPr lang="zh-CN" sz="1400" b="0" kern="100" dirty="0">
                          <a:effectLst/>
                          <a:latin typeface="+mn-ea"/>
                          <a:ea typeface="+mn-ea"/>
                        </a:rPr>
                        <a:t>是</a:t>
                      </a:r>
                      <a:endParaRPr lang="zh-CN" sz="1400" b="0" dirty="0">
                        <a:effectLst/>
                        <a:latin typeface="+mn-ea"/>
                        <a:ea typeface="+mn-ea"/>
                      </a:endParaRPr>
                    </a:p>
                  </a:txBody>
                  <a:tcPr marL="60166" marR="60166" marT="0" marB="0" anchor="ctr"/>
                </a:tc>
                <a:extLst>
                  <a:ext uri="{0D108BD9-81ED-4DB2-BD59-A6C34878D82A}">
                    <a16:rowId xmlns:a16="http://schemas.microsoft.com/office/drawing/2014/main" val="90060193"/>
                  </a:ext>
                </a:extLst>
              </a:tr>
            </a:tbl>
          </a:graphicData>
        </a:graphic>
      </p:graphicFrame>
      <p:sp>
        <p:nvSpPr>
          <p:cNvPr id="18" name="文本框 17">
            <a:extLst>
              <a:ext uri="{FF2B5EF4-FFF2-40B4-BE49-F238E27FC236}">
                <a16:creationId xmlns:a16="http://schemas.microsoft.com/office/drawing/2014/main" id="{D581164F-B700-174A-86B5-DDA922D471A9}"/>
              </a:ext>
            </a:extLst>
          </p:cNvPr>
          <p:cNvSpPr txBox="1"/>
          <p:nvPr/>
        </p:nvSpPr>
        <p:spPr>
          <a:xfrm>
            <a:off x="4564583" y="4821343"/>
            <a:ext cx="4070945" cy="923330"/>
          </a:xfrm>
          <a:prstGeom prst="rect">
            <a:avLst/>
          </a:prstGeom>
          <a:noFill/>
        </p:spPr>
        <p:txBody>
          <a:bodyPr wrap="square" rtlCol="0">
            <a:spAutoFit/>
          </a:bodyPr>
          <a:lstStyle/>
          <a:p>
            <a:r>
              <a:rPr lang="zh-CN" altLang="zh-CN" dirty="0">
                <a:latin typeface="KaiTi" panose="02010609060101010101" pitchFamily="49" charset="-122"/>
                <a:ea typeface="KaiTi" panose="02010609060101010101" pitchFamily="49" charset="-122"/>
              </a:rPr>
              <a:t>表</a:t>
            </a:r>
            <a:r>
              <a:rPr lang="en-US" altLang="zh-CN" dirty="0">
                <a:latin typeface="KaiTi" panose="02010609060101010101" pitchFamily="49" charset="-122"/>
                <a:ea typeface="KaiTi" panose="02010609060101010101" pitchFamily="49" charset="-122"/>
              </a:rPr>
              <a:t>4</a:t>
            </a:r>
            <a:r>
              <a:rPr lang="zh-CN" altLang="en-US" dirty="0">
                <a:latin typeface="KaiTi" panose="02010609060101010101" pitchFamily="49" charset="-122"/>
                <a:ea typeface="KaiTi" panose="02010609060101010101" pitchFamily="49" charset="-122"/>
              </a:rPr>
              <a:t> 事实验证的输入输出结果 </a:t>
            </a:r>
          </a:p>
          <a:p>
            <a:endParaRPr lang="zh-CN" altLang="en-US" dirty="0">
              <a:latin typeface="KaiTi" panose="02010609060101010101" pitchFamily="49" charset="-122"/>
              <a:ea typeface="KaiTi" panose="02010609060101010101" pitchFamily="49" charset="-122"/>
            </a:endParaRPr>
          </a:p>
          <a:p>
            <a:endParaRPr lang="zh-CN" altLang="zh-CN"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2840856311"/>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ppt_x"/>
                                          </p:val>
                                        </p:tav>
                                        <p:tav tm="100000">
                                          <p:val>
                                            <p:strVal val="#ppt_x"/>
                                          </p:val>
                                        </p:tav>
                                      </p:tavLst>
                                    </p:anim>
                                    <p:anim calcmode="lin" valueType="num">
                                      <p:cBhvr additive="base">
                                        <p:cTn id="30" dur="500" fill="hold"/>
                                        <p:tgtEl>
                                          <p:spTgt spid="14"/>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additive="base">
                                        <p:cTn id="33" dur="500" fill="hold"/>
                                        <p:tgtEl>
                                          <p:spTgt spid="18"/>
                                        </p:tgtEl>
                                        <p:attrNameLst>
                                          <p:attrName>ppt_x</p:attrName>
                                        </p:attrNameLst>
                                      </p:cBhvr>
                                      <p:tavLst>
                                        <p:tav tm="0">
                                          <p:val>
                                            <p:strVal val="#ppt_x"/>
                                          </p:val>
                                        </p:tav>
                                        <p:tav tm="100000">
                                          <p:val>
                                            <p:strVal val="#ppt_x"/>
                                          </p:val>
                                        </p:tav>
                                      </p:tavLst>
                                    </p:anim>
                                    <p:anim calcmode="lin" valueType="num">
                                      <p:cBhvr additive="base">
                                        <p:cTn id="3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12" grpId="0" animBg="1"/>
      <p:bldP spid="11"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5CDC645-7EA7-47E1-A5EF-FC8A9186EF34}" type="slidenum">
              <a:rPr lang="zh-CN" altLang="en-US" smtClean="0">
                <a:latin typeface="SimHei" panose="02010609060101010101" pitchFamily="49" charset="-122"/>
                <a:ea typeface="SimHei" panose="02010609060101010101" pitchFamily="49" charset="-122"/>
              </a:rPr>
              <a:t>16</a:t>
            </a:fld>
            <a:endParaRPr lang="zh-CN" altLang="en-US" dirty="0">
              <a:latin typeface="SimHei" panose="02010609060101010101" pitchFamily="49" charset="-122"/>
              <a:ea typeface="SimHei" panose="02010609060101010101" pitchFamily="49" charset="-122"/>
            </a:endParaRPr>
          </a:p>
        </p:txBody>
      </p:sp>
      <p:sp>
        <p:nvSpPr>
          <p:cNvPr id="4" name="等腰三角形 3">
            <a:extLst>
              <a:ext uri="{FF2B5EF4-FFF2-40B4-BE49-F238E27FC236}">
                <a16:creationId xmlns:a16="http://schemas.microsoft.com/office/drawing/2014/main" id="{4DDED446-2DC0-0350-C059-6A673A361751}"/>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latin typeface="SimHei" panose="02010609060101010101" pitchFamily="49" charset="-122"/>
              <a:ea typeface="SimHei" panose="02010609060101010101" pitchFamily="49" charset="-122"/>
            </a:endParaRPr>
          </a:p>
        </p:txBody>
      </p:sp>
      <p:sp>
        <p:nvSpPr>
          <p:cNvPr id="5" name="矩形 4">
            <a:extLst>
              <a:ext uri="{FF2B5EF4-FFF2-40B4-BE49-F238E27FC236}">
                <a16:creationId xmlns:a16="http://schemas.microsoft.com/office/drawing/2014/main" id="{E9BE3A6A-0FA8-FB64-57CF-2217F7476953}"/>
              </a:ext>
            </a:extLst>
          </p:cNvPr>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p>
        </p:txBody>
      </p:sp>
      <p:sp>
        <p:nvSpPr>
          <p:cNvPr id="36" name="文本框 35">
            <a:extLst>
              <a:ext uri="{FF2B5EF4-FFF2-40B4-BE49-F238E27FC236}">
                <a16:creationId xmlns:a16="http://schemas.microsoft.com/office/drawing/2014/main" id="{8F3E806F-1691-9025-1D39-3D471A927735}"/>
              </a:ext>
            </a:extLst>
          </p:cNvPr>
          <p:cNvSpPr txBox="1"/>
          <p:nvPr/>
        </p:nvSpPr>
        <p:spPr>
          <a:xfrm>
            <a:off x="119337" y="1602538"/>
            <a:ext cx="6840760" cy="4391587"/>
          </a:xfrm>
          <a:prstGeom prst="rect">
            <a:avLst/>
          </a:prstGeom>
          <a:noFill/>
        </p:spPr>
        <p:txBody>
          <a:bodyPr wrap="square" rtlCol="0">
            <a:spAutoFit/>
          </a:bodyPr>
          <a:lstStyle/>
          <a:p>
            <a:pPr marL="457200" indent="-457200">
              <a:lnSpc>
                <a:spcPct val="200000"/>
              </a:lnSpc>
              <a:buAutoNum type="arabicPeriod"/>
            </a:pPr>
            <a:r>
              <a:rPr lang="zh-CN" altLang="en-US" sz="2400" dirty="0">
                <a:latin typeface="SimHei" panose="02010609060101010101" pitchFamily="49" charset="-122"/>
                <a:ea typeface="SimHei" panose="02010609060101010101" pitchFamily="49" charset="-122"/>
                <a:cs typeface="Arial" panose="020B0604020202020204" pitchFamily="34" charset="0"/>
              </a:rPr>
              <a:t>实现原始检索增强生成框架的</a:t>
            </a:r>
            <a:r>
              <a:rPr lang="zh-CN" altLang="en-US" sz="2400" dirty="0">
                <a:solidFill>
                  <a:srgbClr val="FF0000"/>
                </a:solidFill>
                <a:latin typeface="SimHei" panose="02010609060101010101" pitchFamily="49" charset="-122"/>
                <a:ea typeface="SimHei" panose="02010609060101010101" pitchFamily="49" charset="-122"/>
                <a:cs typeface="Arial" panose="020B0604020202020204" pitchFamily="34" charset="0"/>
              </a:rPr>
              <a:t>优化</a:t>
            </a:r>
            <a:r>
              <a:rPr lang="zh-CN" altLang="en-US" sz="2400" dirty="0">
                <a:latin typeface="SimHei" panose="02010609060101010101" pitchFamily="49" charset="-122"/>
                <a:ea typeface="SimHei" panose="02010609060101010101" pitchFamily="49" charset="-122"/>
                <a:cs typeface="Arial" panose="020B0604020202020204" pitchFamily="34" charset="0"/>
              </a:rPr>
              <a:t> </a:t>
            </a:r>
            <a:r>
              <a:rPr lang="en-US" altLang="zh-CN" sz="2400" dirty="0">
                <a:latin typeface="SimHei" panose="02010609060101010101" pitchFamily="49" charset="-122"/>
                <a:ea typeface="SimHei" panose="02010609060101010101" pitchFamily="49" charset="-122"/>
                <a:cs typeface="Arial" panose="020B0604020202020204" pitchFamily="34" charset="0"/>
              </a:rPr>
              <a:t>—— </a:t>
            </a:r>
            <a:r>
              <a:rPr lang="en" altLang="zh-CN" sz="2400" dirty="0">
                <a:latin typeface="SimHei" panose="02010609060101010101" pitchFamily="49" charset="-122"/>
                <a:ea typeface="SimHei" panose="02010609060101010101" pitchFamily="49" charset="-122"/>
                <a:cs typeface="Arial" panose="020B0604020202020204" pitchFamily="34" charset="0"/>
              </a:rPr>
              <a:t>Advanced RAG</a:t>
            </a:r>
          </a:p>
          <a:p>
            <a:pPr marL="457200" indent="-457200">
              <a:lnSpc>
                <a:spcPct val="200000"/>
              </a:lnSpc>
              <a:buAutoNum type="arabicPeriod"/>
            </a:pPr>
            <a:r>
              <a:rPr lang="zh-CN" altLang="en-US" sz="2400" dirty="0">
                <a:latin typeface="SimHei" panose="02010609060101010101" pitchFamily="49" charset="-122"/>
                <a:ea typeface="SimHei" panose="02010609060101010101" pitchFamily="49" charset="-122"/>
                <a:cs typeface="Arial" panose="020B0604020202020204" pitchFamily="34" charset="0"/>
              </a:rPr>
              <a:t>提出以</a:t>
            </a:r>
            <a:r>
              <a:rPr lang="zh-CN" altLang="en-US" sz="2400" b="1" dirty="0">
                <a:solidFill>
                  <a:srgbClr val="FF0000"/>
                </a:solidFill>
                <a:latin typeface="SimHei" panose="02010609060101010101" pitchFamily="49" charset="-122"/>
                <a:ea typeface="SimHei" panose="02010609060101010101" pitchFamily="49" charset="-122"/>
                <a:cs typeface="Arial" panose="020B0604020202020204" pitchFamily="34" charset="0"/>
              </a:rPr>
              <a:t>知识图谱子图</a:t>
            </a:r>
            <a:r>
              <a:rPr lang="zh-CN" altLang="en-US" sz="2400" dirty="0">
                <a:latin typeface="SimHei" panose="02010609060101010101" pitchFamily="49" charset="-122"/>
                <a:ea typeface="SimHei" panose="02010609060101010101" pitchFamily="49" charset="-122"/>
                <a:cs typeface="Arial" panose="020B0604020202020204" pitchFamily="34" charset="0"/>
              </a:rPr>
              <a:t>作为检索单位的检索方法 </a:t>
            </a:r>
            <a:r>
              <a:rPr lang="en-US" altLang="zh-CN" sz="2400" dirty="0">
                <a:latin typeface="SimHei" panose="02010609060101010101" pitchFamily="49" charset="-122"/>
                <a:ea typeface="SimHei" panose="02010609060101010101" pitchFamily="49" charset="-122"/>
                <a:cs typeface="Arial" panose="020B0604020202020204" pitchFamily="34" charset="0"/>
              </a:rPr>
              <a:t>—— </a:t>
            </a:r>
            <a:r>
              <a:rPr lang="en" altLang="zh-CN" sz="2400" dirty="0" err="1">
                <a:latin typeface="SimHei" panose="02010609060101010101" pitchFamily="49" charset="-122"/>
                <a:ea typeface="SimHei" panose="02010609060101010101" pitchFamily="49" charset="-122"/>
                <a:cs typeface="Arial" panose="020B0604020202020204" pitchFamily="34" charset="0"/>
              </a:rPr>
              <a:t>Faiss</a:t>
            </a:r>
            <a:r>
              <a:rPr lang="en" altLang="zh-CN" sz="2400" dirty="0">
                <a:latin typeface="SimHei" panose="02010609060101010101" pitchFamily="49" charset="-122"/>
                <a:ea typeface="SimHei" panose="02010609060101010101" pitchFamily="49" charset="-122"/>
                <a:cs typeface="Arial" panose="020B0604020202020204" pitchFamily="34" charset="0"/>
              </a:rPr>
              <a:t> on KG Subgraphs</a:t>
            </a:r>
          </a:p>
          <a:p>
            <a:pPr marL="457200" indent="-457200">
              <a:lnSpc>
                <a:spcPct val="200000"/>
              </a:lnSpc>
              <a:buAutoNum type="arabicPeriod"/>
            </a:pPr>
            <a:r>
              <a:rPr lang="zh-CN" altLang="en-US" sz="2400" dirty="0">
                <a:latin typeface="SimHei" panose="02010609060101010101" pitchFamily="49" charset="-122"/>
                <a:ea typeface="SimHei" panose="02010609060101010101" pitchFamily="49" charset="-122"/>
                <a:cs typeface="Arial" panose="020B0604020202020204" pitchFamily="34" charset="0"/>
              </a:rPr>
              <a:t>构建科学教育领域</a:t>
            </a:r>
            <a:r>
              <a:rPr lang="zh-CN" altLang="en-US" sz="2400" b="1" dirty="0">
                <a:solidFill>
                  <a:srgbClr val="FF0000"/>
                </a:solidFill>
                <a:latin typeface="SimHei" panose="02010609060101010101" pitchFamily="49" charset="-122"/>
                <a:ea typeface="SimHei" panose="02010609060101010101" pitchFamily="49" charset="-122"/>
                <a:cs typeface="Arial" panose="020B0604020202020204" pitchFamily="34" charset="0"/>
              </a:rPr>
              <a:t>新的知识图谱以及基准测试</a:t>
            </a:r>
            <a:r>
              <a:rPr lang="zh-CN" altLang="en-US" sz="2400" dirty="0">
                <a:latin typeface="SimHei" panose="02010609060101010101" pitchFamily="49" charset="-122"/>
                <a:ea typeface="SimHei" panose="02010609060101010101" pitchFamily="49" charset="-122"/>
                <a:cs typeface="Arial" panose="020B0604020202020204" pitchFamily="34" charset="0"/>
              </a:rPr>
              <a:t> </a:t>
            </a:r>
            <a:r>
              <a:rPr lang="en-US" altLang="zh-CN" sz="2400" dirty="0">
                <a:latin typeface="SimHei" panose="02010609060101010101" pitchFamily="49" charset="-122"/>
                <a:ea typeface="SimHei" panose="02010609060101010101" pitchFamily="49" charset="-122"/>
                <a:cs typeface="Arial" panose="020B0604020202020204" pitchFamily="34" charset="0"/>
              </a:rPr>
              <a:t>—— </a:t>
            </a:r>
            <a:r>
              <a:rPr lang="en" altLang="zh-CN" sz="2400" dirty="0" err="1">
                <a:latin typeface="SimHei" panose="02010609060101010101" pitchFamily="49" charset="-122"/>
                <a:ea typeface="SimHei" panose="02010609060101010101" pitchFamily="49" charset="-122"/>
                <a:cs typeface="Arial" panose="020B0604020202020204" pitchFamily="34" charset="0"/>
              </a:rPr>
              <a:t>TechEdu</a:t>
            </a:r>
            <a:r>
              <a:rPr lang="en" altLang="zh-CN" sz="2400" dirty="0">
                <a:latin typeface="SimHei" panose="02010609060101010101" pitchFamily="49" charset="-122"/>
                <a:ea typeface="SimHei" panose="02010609060101010101" pitchFamily="49" charset="-122"/>
                <a:cs typeface="Arial" panose="020B0604020202020204" pitchFamily="34" charset="0"/>
              </a:rPr>
              <a:t> KG &amp; Benchmark</a:t>
            </a:r>
          </a:p>
        </p:txBody>
      </p:sp>
      <p:sp>
        <p:nvSpPr>
          <p:cNvPr id="3" name="矩形 2">
            <a:extLst>
              <a:ext uri="{FF2B5EF4-FFF2-40B4-BE49-F238E27FC236}">
                <a16:creationId xmlns:a16="http://schemas.microsoft.com/office/drawing/2014/main" id="{40548270-A3D9-70D8-005A-CA2EE9A3B56A}"/>
              </a:ext>
            </a:extLst>
          </p:cNvPr>
          <p:cNvSpPr/>
          <p:nvPr/>
        </p:nvSpPr>
        <p:spPr>
          <a:xfrm>
            <a:off x="9192344" y="44624"/>
            <a:ext cx="2952328" cy="432048"/>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SimHei" panose="02010609060101010101" pitchFamily="49" charset="-122"/>
              <a:ea typeface="SimHei" panose="02010609060101010101" pitchFamily="49" charset="-122"/>
            </a:endParaRPr>
          </a:p>
        </p:txBody>
      </p:sp>
      <p:pic>
        <p:nvPicPr>
          <p:cNvPr id="49" name="图片 48">
            <a:extLst>
              <a:ext uri="{FF2B5EF4-FFF2-40B4-BE49-F238E27FC236}">
                <a16:creationId xmlns:a16="http://schemas.microsoft.com/office/drawing/2014/main" id="{FFC38C5D-DE95-9D40-B227-673568BB11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8437" y="1954635"/>
            <a:ext cx="5526987" cy="3729051"/>
          </a:xfrm>
          <a:prstGeom prst="rect">
            <a:avLst/>
          </a:prstGeom>
        </p:spPr>
      </p:pic>
      <p:sp>
        <p:nvSpPr>
          <p:cNvPr id="50" name="文本框 49">
            <a:extLst>
              <a:ext uri="{FF2B5EF4-FFF2-40B4-BE49-F238E27FC236}">
                <a16:creationId xmlns:a16="http://schemas.microsoft.com/office/drawing/2014/main" id="{3394428B-BE1A-1C45-8CB6-A00FEE7CA901}"/>
              </a:ext>
            </a:extLst>
          </p:cNvPr>
          <p:cNvSpPr txBox="1"/>
          <p:nvPr/>
        </p:nvSpPr>
        <p:spPr>
          <a:xfrm>
            <a:off x="8760296" y="5669629"/>
            <a:ext cx="2664296" cy="338554"/>
          </a:xfrm>
          <a:prstGeom prst="rect">
            <a:avLst/>
          </a:prstGeom>
          <a:noFill/>
        </p:spPr>
        <p:txBody>
          <a:bodyPr wrap="square" rtlCol="0">
            <a:spAutoFit/>
          </a:bodyPr>
          <a:lstStyle/>
          <a:p>
            <a:r>
              <a:rPr lang="en-US" altLang="zh-CN" sz="1600" dirty="0">
                <a:latin typeface="KaiTi" panose="02010609060101010101" pitchFamily="49" charset="-122"/>
                <a:ea typeface="KaiTi" panose="02010609060101010101" pitchFamily="49" charset="-122"/>
                <a:cs typeface="Arial" panose="020B0604020202020204" pitchFamily="34" charset="0"/>
              </a:rPr>
              <a:t>Advanced</a:t>
            </a:r>
            <a:r>
              <a:rPr lang="zh-CN" altLang="en-US" sz="1600" dirty="0">
                <a:latin typeface="KaiTi" panose="02010609060101010101" pitchFamily="49" charset="-122"/>
                <a:ea typeface="KaiTi" panose="02010609060101010101" pitchFamily="49" charset="-122"/>
                <a:cs typeface="Arial" panose="020B0604020202020204" pitchFamily="34" charset="0"/>
              </a:rPr>
              <a:t> </a:t>
            </a:r>
            <a:r>
              <a:rPr lang="en-US" altLang="zh-CN" sz="1600" dirty="0">
                <a:latin typeface="KaiTi" panose="02010609060101010101" pitchFamily="49" charset="-122"/>
                <a:ea typeface="KaiTi" panose="02010609060101010101" pitchFamily="49" charset="-122"/>
                <a:cs typeface="Arial" panose="020B0604020202020204" pitchFamily="34" charset="0"/>
              </a:rPr>
              <a:t>RAG</a:t>
            </a:r>
            <a:r>
              <a:rPr kumimoji="1" lang="zh-CN" altLang="en-US" sz="1600" dirty="0">
                <a:latin typeface="KaiTi" panose="02010609060101010101" pitchFamily="49" charset="-122"/>
                <a:ea typeface="KaiTi" panose="02010609060101010101" pitchFamily="49" charset="-122"/>
              </a:rPr>
              <a:t>框架</a:t>
            </a:r>
          </a:p>
        </p:txBody>
      </p:sp>
      <p:sp>
        <p:nvSpPr>
          <p:cNvPr id="9" name="文本框 8">
            <a:extLst>
              <a:ext uri="{FF2B5EF4-FFF2-40B4-BE49-F238E27FC236}">
                <a16:creationId xmlns:a16="http://schemas.microsoft.com/office/drawing/2014/main" id="{D2A7FDC1-665C-5C4B-B51E-82A4B4DF13DB}"/>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en-US" altLang="zh-CN" sz="2400" dirty="0">
                <a:latin typeface="SimHei" panose="02010609060101010101" pitchFamily="49" charset="-122"/>
                <a:ea typeface="SimHei" panose="02010609060101010101" pitchFamily="49" charset="-122"/>
                <a:cs typeface="Arial" panose="020B0604020202020204" pitchFamily="34" charset="0"/>
              </a:rPr>
              <a:t>Advanced RAG</a:t>
            </a:r>
          </a:p>
        </p:txBody>
      </p:sp>
    </p:spTree>
    <p:extLst>
      <p:ext uri="{BB962C8B-B14F-4D97-AF65-F5344CB8AC3E}">
        <p14:creationId xmlns:p14="http://schemas.microsoft.com/office/powerpoint/2010/main" val="671191924"/>
      </p:ext>
    </p:extLst>
  </p:cSld>
  <p:clrMapOvr>
    <a:masterClrMapping/>
  </p:clrMapOvr>
  <p:transition advTm="12848"/>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anim calcmode="lin" valueType="num">
                                      <p:cBhvr additive="base">
                                        <p:cTn id="13" dur="500" fill="hold"/>
                                        <p:tgtEl>
                                          <p:spTgt spid="49"/>
                                        </p:tgtEl>
                                        <p:attrNameLst>
                                          <p:attrName>ppt_x</p:attrName>
                                        </p:attrNameLst>
                                      </p:cBhvr>
                                      <p:tavLst>
                                        <p:tav tm="0">
                                          <p:val>
                                            <p:strVal val="#ppt_x"/>
                                          </p:val>
                                        </p:tav>
                                        <p:tav tm="100000">
                                          <p:val>
                                            <p:strVal val="#ppt_x"/>
                                          </p:val>
                                        </p:tav>
                                      </p:tavLst>
                                    </p:anim>
                                    <p:anim calcmode="lin" valueType="num">
                                      <p:cBhvr additive="base">
                                        <p:cTn id="14" dur="500" fill="hold"/>
                                        <p:tgtEl>
                                          <p:spTgt spid="49"/>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50"/>
                                        </p:tgtEl>
                                        <p:attrNameLst>
                                          <p:attrName>style.visibility</p:attrName>
                                        </p:attrNameLst>
                                      </p:cBhvr>
                                      <p:to>
                                        <p:strVal val="visible"/>
                                      </p:to>
                                    </p:set>
                                    <p:anim calcmode="lin" valueType="num">
                                      <p:cBhvr additive="base">
                                        <p:cTn id="17" dur="500" fill="hold"/>
                                        <p:tgtEl>
                                          <p:spTgt spid="50"/>
                                        </p:tgtEl>
                                        <p:attrNameLst>
                                          <p:attrName>ppt_x</p:attrName>
                                        </p:attrNameLst>
                                      </p:cBhvr>
                                      <p:tavLst>
                                        <p:tav tm="0">
                                          <p:val>
                                            <p:strVal val="#ppt_x"/>
                                          </p:val>
                                        </p:tav>
                                        <p:tav tm="100000">
                                          <p:val>
                                            <p:strVal val="#ppt_x"/>
                                          </p:val>
                                        </p:tav>
                                      </p:tavLst>
                                    </p:anim>
                                    <p:anim calcmode="lin" valueType="num">
                                      <p:cBhvr additive="base">
                                        <p:cTn id="18"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5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551384" y="689954"/>
            <a:ext cx="7128792"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t>
            </a:r>
            <a:r>
              <a:rPr lang="en-US" altLang="zh-CN" sz="2400" b="1" dirty="0" err="1">
                <a:solidFill>
                  <a:srgbClr val="3A4660"/>
                </a:solidFill>
                <a:latin typeface="SimHei" panose="02010609060101010101" pitchFamily="49" charset="-122"/>
                <a:ea typeface="SimHei" panose="02010609060101010101" pitchFamily="49" charset="-122"/>
                <a:cs typeface="Arial" panose="020B0604020202020204" pitchFamily="34" charset="0"/>
              </a:rPr>
              <a:t>Faiss</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 on KG Subgraphs</a:t>
            </a: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灯片编号占位符 2"/>
          <p:cNvSpPr>
            <a:spLocks noGrp="1"/>
          </p:cNvSpPr>
          <p:nvPr>
            <p:ph type="sldNum" sz="quarter" idx="12"/>
          </p:nvPr>
        </p:nvSpPr>
        <p:spPr>
          <a:xfrm>
            <a:off x="8643929" y="5269365"/>
            <a:ext cx="2743200" cy="365125"/>
          </a:xfrm>
        </p:spPr>
        <p:txBody>
          <a:bodyPr/>
          <a:lstStyle/>
          <a:p>
            <a:fld id="{E5CDC645-7EA7-47E1-A5EF-FC8A9186EF34}" type="slidenum">
              <a:rPr lang="zh-CN" altLang="en-US" smtClean="0"/>
              <a:t>17</a:t>
            </a:fld>
            <a:endParaRPr lang="zh-CN" altLang="en-US" dirty="0"/>
          </a:p>
        </p:txBody>
      </p:sp>
      <p:sp>
        <p:nvSpPr>
          <p:cNvPr id="9" name="文本框 8">
            <a:extLst>
              <a:ext uri="{FF2B5EF4-FFF2-40B4-BE49-F238E27FC236}">
                <a16:creationId xmlns:a16="http://schemas.microsoft.com/office/drawing/2014/main" id="{FB5ADABF-E1E7-3541-B8D8-E37E69EBF589}"/>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以知识图谱子图作为检索单位的检索方法</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pic>
        <p:nvPicPr>
          <p:cNvPr id="2" name="图片 1">
            <a:extLst>
              <a:ext uri="{FF2B5EF4-FFF2-40B4-BE49-F238E27FC236}">
                <a16:creationId xmlns:a16="http://schemas.microsoft.com/office/drawing/2014/main" id="{3387CE01-FACA-9140-8C14-48C476379C4B}"/>
              </a:ext>
            </a:extLst>
          </p:cNvPr>
          <p:cNvPicPr>
            <a:picLocks noChangeAspect="1"/>
          </p:cNvPicPr>
          <p:nvPr/>
        </p:nvPicPr>
        <p:blipFill>
          <a:blip r:embed="rId3"/>
          <a:stretch>
            <a:fillRect/>
          </a:stretch>
        </p:blipFill>
        <p:spPr>
          <a:xfrm>
            <a:off x="16476" y="2449556"/>
            <a:ext cx="3686110" cy="1873603"/>
          </a:xfrm>
          <a:prstGeom prst="rect">
            <a:avLst/>
          </a:prstGeom>
        </p:spPr>
      </p:pic>
      <p:pic>
        <p:nvPicPr>
          <p:cNvPr id="5" name="图片 4">
            <a:extLst>
              <a:ext uri="{FF2B5EF4-FFF2-40B4-BE49-F238E27FC236}">
                <a16:creationId xmlns:a16="http://schemas.microsoft.com/office/drawing/2014/main" id="{FC500F66-39A7-5D44-A044-0B6AF198D0FA}"/>
              </a:ext>
            </a:extLst>
          </p:cNvPr>
          <p:cNvPicPr>
            <a:picLocks noChangeAspect="1"/>
          </p:cNvPicPr>
          <p:nvPr/>
        </p:nvPicPr>
        <p:blipFill>
          <a:blip r:embed="rId4"/>
          <a:stretch>
            <a:fillRect/>
          </a:stretch>
        </p:blipFill>
        <p:spPr>
          <a:xfrm>
            <a:off x="3600886" y="2044317"/>
            <a:ext cx="4191090" cy="3077832"/>
          </a:xfrm>
          <a:prstGeom prst="rect">
            <a:avLst/>
          </a:prstGeom>
        </p:spPr>
      </p:pic>
      <p:pic>
        <p:nvPicPr>
          <p:cNvPr id="8" name="图片 7">
            <a:extLst>
              <a:ext uri="{FF2B5EF4-FFF2-40B4-BE49-F238E27FC236}">
                <a16:creationId xmlns:a16="http://schemas.microsoft.com/office/drawing/2014/main" id="{B677AC70-3622-7446-95DB-9E1CA10590FE}"/>
              </a:ext>
            </a:extLst>
          </p:cNvPr>
          <p:cNvPicPr>
            <a:picLocks noChangeAspect="1"/>
          </p:cNvPicPr>
          <p:nvPr/>
        </p:nvPicPr>
        <p:blipFill>
          <a:blip r:embed="rId5"/>
          <a:stretch>
            <a:fillRect/>
          </a:stretch>
        </p:blipFill>
        <p:spPr>
          <a:xfrm>
            <a:off x="7729032" y="1915373"/>
            <a:ext cx="4448972" cy="3353992"/>
          </a:xfrm>
          <a:prstGeom prst="rect">
            <a:avLst/>
          </a:prstGeom>
        </p:spPr>
      </p:pic>
      <p:sp>
        <p:nvSpPr>
          <p:cNvPr id="14" name="文本框 13">
            <a:extLst>
              <a:ext uri="{FF2B5EF4-FFF2-40B4-BE49-F238E27FC236}">
                <a16:creationId xmlns:a16="http://schemas.microsoft.com/office/drawing/2014/main" id="{C8564EC8-3C9A-5F4C-B31E-C6621CCB2099}"/>
              </a:ext>
            </a:extLst>
          </p:cNvPr>
          <p:cNvSpPr txBox="1"/>
          <p:nvPr/>
        </p:nvSpPr>
        <p:spPr>
          <a:xfrm>
            <a:off x="799455" y="5137204"/>
            <a:ext cx="2664296" cy="338554"/>
          </a:xfrm>
          <a:prstGeom prst="rect">
            <a:avLst/>
          </a:prstGeom>
          <a:noFill/>
        </p:spPr>
        <p:txBody>
          <a:bodyPr wrap="square" rtlCol="0">
            <a:spAutoFit/>
          </a:bodyPr>
          <a:lstStyle/>
          <a:p>
            <a:r>
              <a:rPr lang="en-US" altLang="zh-CN" sz="1600" dirty="0">
                <a:latin typeface="Times New Roman" panose="02020603050405020304" pitchFamily="18" charset="0"/>
                <a:ea typeface="KaiTi" panose="02010609060101010101" pitchFamily="49" charset="-122"/>
                <a:cs typeface="Times New Roman" panose="02020603050405020304" pitchFamily="18" charset="0"/>
              </a:rPr>
              <a:t>Lucene on KG Triples </a:t>
            </a:r>
            <a:endParaRPr kumimoji="1" lang="zh-CN" altLang="en-US" sz="1600" dirty="0">
              <a:latin typeface="Times New Roman" panose="02020603050405020304" pitchFamily="18" charset="0"/>
              <a:ea typeface="KaiTi" panose="02010609060101010101" pitchFamily="49" charset="-122"/>
              <a:cs typeface="Times New Roman" panose="02020603050405020304" pitchFamily="18" charset="0"/>
            </a:endParaRPr>
          </a:p>
        </p:txBody>
      </p:sp>
      <p:cxnSp>
        <p:nvCxnSpPr>
          <p:cNvPr id="16" name="直线连接符 15">
            <a:extLst>
              <a:ext uri="{FF2B5EF4-FFF2-40B4-BE49-F238E27FC236}">
                <a16:creationId xmlns:a16="http://schemas.microsoft.com/office/drawing/2014/main" id="{184C68BE-D462-BF4A-B862-391AE1BE5093}"/>
              </a:ext>
            </a:extLst>
          </p:cNvPr>
          <p:cNvCxnSpPr>
            <a:cxnSpLocks/>
          </p:cNvCxnSpPr>
          <p:nvPr/>
        </p:nvCxnSpPr>
        <p:spPr>
          <a:xfrm>
            <a:off x="7823596" y="2476911"/>
            <a:ext cx="0" cy="3472678"/>
          </a:xfrm>
          <a:prstGeom prst="line">
            <a:avLst/>
          </a:prstGeom>
          <a:ln w="38100">
            <a:prstDash val="lgDash"/>
          </a:ln>
        </p:spPr>
        <p:style>
          <a:lnRef idx="1">
            <a:schemeClr val="accent1"/>
          </a:lnRef>
          <a:fillRef idx="0">
            <a:schemeClr val="accent1"/>
          </a:fillRef>
          <a:effectRef idx="0">
            <a:schemeClr val="accent1"/>
          </a:effectRef>
          <a:fontRef idx="minor">
            <a:schemeClr val="tx1"/>
          </a:fontRef>
        </p:style>
      </p:cxnSp>
      <p:cxnSp>
        <p:nvCxnSpPr>
          <p:cNvPr id="18" name="直线连接符 17">
            <a:extLst>
              <a:ext uri="{FF2B5EF4-FFF2-40B4-BE49-F238E27FC236}">
                <a16:creationId xmlns:a16="http://schemas.microsoft.com/office/drawing/2014/main" id="{B7C6F5FC-CCA1-134D-A11C-452C1B303C50}"/>
              </a:ext>
            </a:extLst>
          </p:cNvPr>
          <p:cNvCxnSpPr>
            <a:cxnSpLocks/>
          </p:cNvCxnSpPr>
          <p:nvPr/>
        </p:nvCxnSpPr>
        <p:spPr>
          <a:xfrm>
            <a:off x="3695238" y="2476911"/>
            <a:ext cx="0" cy="3472678"/>
          </a:xfrm>
          <a:prstGeom prst="line">
            <a:avLst/>
          </a:prstGeom>
          <a:ln w="38100">
            <a:prstDash val="lgDash"/>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15BE6E14-9BC8-6942-820E-E7FBC300CDE8}"/>
              </a:ext>
            </a:extLst>
          </p:cNvPr>
          <p:cNvSpPr txBox="1"/>
          <p:nvPr/>
        </p:nvSpPr>
        <p:spPr>
          <a:xfrm>
            <a:off x="4760156" y="5135600"/>
            <a:ext cx="2664296" cy="338554"/>
          </a:xfrm>
          <a:prstGeom prst="rect">
            <a:avLst/>
          </a:prstGeom>
          <a:noFill/>
        </p:spPr>
        <p:txBody>
          <a:bodyPr wrap="square" rtlCol="0">
            <a:spAutoFit/>
          </a:bodyPr>
          <a:lstStyle/>
          <a:p>
            <a:r>
              <a:rPr lang="en-US" altLang="zh-CN" sz="1600" dirty="0" err="1">
                <a:latin typeface="Times New Roman" panose="02020603050405020304" pitchFamily="18" charset="0"/>
                <a:ea typeface="KaiTi" panose="02010609060101010101" pitchFamily="49" charset="-122"/>
                <a:cs typeface="Times New Roman" panose="02020603050405020304" pitchFamily="18" charset="0"/>
              </a:rPr>
              <a:t>Faiss</a:t>
            </a:r>
            <a:r>
              <a:rPr lang="en-US" altLang="zh-CN" sz="1600" dirty="0">
                <a:latin typeface="Times New Roman" panose="02020603050405020304" pitchFamily="18" charset="0"/>
                <a:ea typeface="KaiTi" panose="02010609060101010101" pitchFamily="49" charset="-122"/>
                <a:cs typeface="Times New Roman" panose="02020603050405020304" pitchFamily="18" charset="0"/>
              </a:rPr>
              <a:t> on KG Triples </a:t>
            </a:r>
            <a:endParaRPr kumimoji="1" lang="zh-CN" altLang="en-US" sz="1600" dirty="0">
              <a:latin typeface="Times New Roman" panose="02020603050405020304" pitchFamily="18" charset="0"/>
              <a:ea typeface="KaiTi" panose="02010609060101010101" pitchFamily="49" charset="-122"/>
              <a:cs typeface="Times New Roman" panose="02020603050405020304" pitchFamily="18" charset="0"/>
            </a:endParaRPr>
          </a:p>
        </p:txBody>
      </p:sp>
      <p:sp>
        <p:nvSpPr>
          <p:cNvPr id="20" name="文本框 19">
            <a:extLst>
              <a:ext uri="{FF2B5EF4-FFF2-40B4-BE49-F238E27FC236}">
                <a16:creationId xmlns:a16="http://schemas.microsoft.com/office/drawing/2014/main" id="{20F18CC5-CA2E-9443-B0AC-8BFF79959751}"/>
              </a:ext>
            </a:extLst>
          </p:cNvPr>
          <p:cNvSpPr txBox="1"/>
          <p:nvPr/>
        </p:nvSpPr>
        <p:spPr>
          <a:xfrm>
            <a:off x="8901640" y="5135600"/>
            <a:ext cx="2664296" cy="338554"/>
          </a:xfrm>
          <a:prstGeom prst="rect">
            <a:avLst/>
          </a:prstGeom>
          <a:noFill/>
        </p:spPr>
        <p:txBody>
          <a:bodyPr wrap="square" rtlCol="0">
            <a:spAutoFit/>
          </a:bodyPr>
          <a:lstStyle/>
          <a:p>
            <a:r>
              <a:rPr lang="en-US" altLang="zh-CN" sz="1600" dirty="0" err="1">
                <a:latin typeface="Times New Roman" panose="02020603050405020304" pitchFamily="18" charset="0"/>
                <a:ea typeface="KaiTi" panose="02010609060101010101" pitchFamily="49" charset="-122"/>
                <a:cs typeface="Times New Roman" panose="02020603050405020304" pitchFamily="18" charset="0"/>
              </a:rPr>
              <a:t>Faiss</a:t>
            </a:r>
            <a:r>
              <a:rPr lang="en-US" altLang="zh-CN" sz="1600" dirty="0">
                <a:latin typeface="Times New Roman" panose="02020603050405020304" pitchFamily="18" charset="0"/>
                <a:ea typeface="KaiTi" panose="02010609060101010101" pitchFamily="49" charset="-122"/>
                <a:cs typeface="Times New Roman" panose="02020603050405020304" pitchFamily="18" charset="0"/>
              </a:rPr>
              <a:t> on KG Subgraphs </a:t>
            </a:r>
            <a:endParaRPr kumimoji="1" lang="zh-CN" altLang="en-US" sz="1600" dirty="0">
              <a:latin typeface="Times New Roman" panose="02020603050405020304" pitchFamily="18" charset="0"/>
              <a:ea typeface="KaiTi"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607397554"/>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par>
                                <p:cTn id="9" presetID="12" presetClass="entr" presetSubtype="4" fill="hold" grpId="1"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p:tgtEl>
                                          <p:spTgt spid="14"/>
                                        </p:tgtEl>
                                        <p:attrNameLst>
                                          <p:attrName>ppt_y</p:attrName>
                                        </p:attrNameLst>
                                      </p:cBhvr>
                                      <p:tavLst>
                                        <p:tav tm="0">
                                          <p:val>
                                            <p:strVal val="#ppt_y+#ppt_h*1.125000"/>
                                          </p:val>
                                        </p:tav>
                                        <p:tav tm="100000">
                                          <p:val>
                                            <p:strVal val="#ppt_y"/>
                                          </p:val>
                                        </p:tav>
                                      </p:tavLst>
                                    </p:anim>
                                    <p:animEffect transition="in" filter="wipe(up)">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additive="base">
                                        <p:cTn id="17" dur="500"/>
                                        <p:tgtEl>
                                          <p:spTgt spid="19"/>
                                        </p:tgtEl>
                                        <p:attrNameLst>
                                          <p:attrName>ppt_y</p:attrName>
                                        </p:attrNameLst>
                                      </p:cBhvr>
                                      <p:tavLst>
                                        <p:tav tm="0">
                                          <p:val>
                                            <p:strVal val="#ppt_y+#ppt_h*1.125000"/>
                                          </p:val>
                                        </p:tav>
                                        <p:tav tm="100000">
                                          <p:val>
                                            <p:strVal val="#ppt_y"/>
                                          </p:val>
                                        </p:tav>
                                      </p:tavLst>
                                    </p:anim>
                                    <p:animEffect transition="in" filter="wipe(up)">
                                      <p:cBhvr>
                                        <p:cTn id="18" dur="500"/>
                                        <p:tgtEl>
                                          <p:spTgt spid="19"/>
                                        </p:tgtEl>
                                      </p:cBhvr>
                                    </p:animEffect>
                                  </p:childTnLst>
                                </p:cTn>
                              </p:par>
                              <p:par>
                                <p:cTn id="19" presetID="12" presetClass="entr" presetSubtype="4"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up)">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p:tgtEl>
                                          <p:spTgt spid="20"/>
                                        </p:tgtEl>
                                        <p:attrNameLst>
                                          <p:attrName>ppt_y</p:attrName>
                                        </p:attrNameLst>
                                      </p:cBhvr>
                                      <p:tavLst>
                                        <p:tav tm="0">
                                          <p:val>
                                            <p:strVal val="#ppt_y+#ppt_h*1.125000"/>
                                          </p:val>
                                        </p:tav>
                                        <p:tav tm="100000">
                                          <p:val>
                                            <p:strVal val="#ppt_y"/>
                                          </p:val>
                                        </p:tav>
                                      </p:tavLst>
                                    </p:anim>
                                    <p:animEffect transition="in" filter="wipe(up)">
                                      <p:cBhvr>
                                        <p:cTn id="28" dur="500"/>
                                        <p:tgtEl>
                                          <p:spTgt spid="20"/>
                                        </p:tgtEl>
                                      </p:cBhvr>
                                    </p:animEffect>
                                  </p:childTnLst>
                                </p:cTn>
                              </p:par>
                              <p:par>
                                <p:cTn id="29" presetID="12" presetClass="entr" presetSubtype="4"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p:tgtEl>
                                          <p:spTgt spid="8"/>
                                        </p:tgtEl>
                                        <p:attrNameLst>
                                          <p:attrName>ppt_y</p:attrName>
                                        </p:attrNameLst>
                                      </p:cBhvr>
                                      <p:tavLst>
                                        <p:tav tm="0">
                                          <p:val>
                                            <p:strVal val="#ppt_y+#ppt_h*1.125000"/>
                                          </p:val>
                                        </p:tav>
                                        <p:tav tm="100000">
                                          <p:val>
                                            <p:strVal val="#ppt_y"/>
                                          </p:val>
                                        </p:tav>
                                      </p:tavLst>
                                    </p:anim>
                                    <p:animEffect transition="in" filter="wipe(up)">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1"/>
      <p:bldP spid="19" grpId="0"/>
      <p:bldP spid="2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78612-C479-07BB-78CB-31F7C6617A43}"/>
            </a:ext>
          </a:extLst>
        </p:cNvPr>
        <p:cNvGrpSpPr/>
        <p:nvPr/>
      </p:nvGrpSpPr>
      <p:grpSpPr>
        <a:xfrm>
          <a:off x="0" y="0"/>
          <a:ext cx="0" cy="0"/>
          <a:chOff x="0" y="0"/>
          <a:chExt cx="0" cy="0"/>
        </a:xfrm>
      </p:grpSpPr>
      <p:sp>
        <p:nvSpPr>
          <p:cNvPr id="13" name="等腰三角形 12">
            <a:extLst>
              <a:ext uri="{FF2B5EF4-FFF2-40B4-BE49-F238E27FC236}">
                <a16:creationId xmlns:a16="http://schemas.microsoft.com/office/drawing/2014/main" id="{15197A99-0B55-73D7-645C-0933B49B4798}"/>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a:extLst>
              <a:ext uri="{FF2B5EF4-FFF2-40B4-BE49-F238E27FC236}">
                <a16:creationId xmlns:a16="http://schemas.microsoft.com/office/drawing/2014/main" id="{E611AA7F-68BE-2DBA-B62B-2CA85BE62BEA}"/>
              </a:ext>
            </a:extLst>
          </p:cNvPr>
          <p:cNvSpPr>
            <a:spLocks noChangeArrowheads="1"/>
          </p:cNvSpPr>
          <p:nvPr/>
        </p:nvSpPr>
        <p:spPr bwMode="auto">
          <a:xfrm>
            <a:off x="479376" y="689954"/>
            <a:ext cx="59766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t>
            </a:r>
            <a:r>
              <a:rPr lang="en-US" altLang="zh-CN" sz="2400" b="1" dirty="0" err="1">
                <a:solidFill>
                  <a:srgbClr val="3A4660"/>
                </a:solidFill>
                <a:latin typeface="SimHei" panose="02010609060101010101" pitchFamily="49" charset="-122"/>
                <a:ea typeface="SimHei" panose="02010609060101010101" pitchFamily="49" charset="-122"/>
                <a:cs typeface="Arial" panose="020B0604020202020204" pitchFamily="34" charset="0"/>
              </a:rPr>
              <a:t>Faiss</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 on KG Subgraphs</a:t>
            </a: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灯片编号占位符 2">
            <a:extLst>
              <a:ext uri="{FF2B5EF4-FFF2-40B4-BE49-F238E27FC236}">
                <a16:creationId xmlns:a16="http://schemas.microsoft.com/office/drawing/2014/main" id="{547797D1-FBB0-1572-8000-8E62ADBB41D3}"/>
              </a:ext>
            </a:extLst>
          </p:cNvPr>
          <p:cNvSpPr>
            <a:spLocks noGrp="1"/>
          </p:cNvSpPr>
          <p:nvPr>
            <p:ph type="sldNum" sz="quarter" idx="12"/>
          </p:nvPr>
        </p:nvSpPr>
        <p:spPr>
          <a:xfrm>
            <a:off x="8610597" y="6153123"/>
            <a:ext cx="2743200" cy="365125"/>
          </a:xfrm>
        </p:spPr>
        <p:txBody>
          <a:bodyPr/>
          <a:lstStyle/>
          <a:p>
            <a:fld id="{E5CDC645-7EA7-47E1-A5EF-FC8A9186EF34}" type="slidenum">
              <a:rPr lang="zh-CN" altLang="en-US" smtClean="0"/>
              <a:t>18</a:t>
            </a:fld>
            <a:endParaRPr lang="zh-CN" altLang="en-US" dirty="0"/>
          </a:p>
        </p:txBody>
      </p:sp>
      <p:sp>
        <p:nvSpPr>
          <p:cNvPr id="16" name="文本框 15">
            <a:extLst>
              <a:ext uri="{FF2B5EF4-FFF2-40B4-BE49-F238E27FC236}">
                <a16:creationId xmlns:a16="http://schemas.microsoft.com/office/drawing/2014/main" id="{259EA414-8B4A-2EC3-CB19-131826DE073F}"/>
              </a:ext>
            </a:extLst>
          </p:cNvPr>
          <p:cNvSpPr txBox="1"/>
          <p:nvPr/>
        </p:nvSpPr>
        <p:spPr>
          <a:xfrm>
            <a:off x="119336" y="1179095"/>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b="1" dirty="0">
                <a:latin typeface="SimHei" panose="02010609060101010101" pitchFamily="49" charset="-122"/>
                <a:ea typeface="SimHei" panose="02010609060101010101" pitchFamily="49" charset="-122"/>
                <a:cs typeface="Arial" panose="020B0604020202020204" pitchFamily="34" charset="0"/>
              </a:rPr>
              <a:t>具体步骤</a:t>
            </a:r>
            <a:endParaRPr lang="en-US" altLang="zh-CN" sz="2400" b="1" dirty="0">
              <a:latin typeface="SimHei" panose="02010609060101010101" pitchFamily="49" charset="-122"/>
              <a:ea typeface="SimHei" panose="02010609060101010101" pitchFamily="49" charset="-122"/>
              <a:cs typeface="Arial" panose="020B0604020202020204" pitchFamily="34" charset="0"/>
            </a:endParaRPr>
          </a:p>
        </p:txBody>
      </p:sp>
      <p:sp>
        <p:nvSpPr>
          <p:cNvPr id="22" name="文本框 21">
            <a:extLst>
              <a:ext uri="{FF2B5EF4-FFF2-40B4-BE49-F238E27FC236}">
                <a16:creationId xmlns:a16="http://schemas.microsoft.com/office/drawing/2014/main" id="{C730F1A8-E7FC-E0E6-0984-E2CAFAD07CBA}"/>
              </a:ext>
            </a:extLst>
          </p:cNvPr>
          <p:cNvSpPr txBox="1"/>
          <p:nvPr/>
        </p:nvSpPr>
        <p:spPr>
          <a:xfrm>
            <a:off x="421479" y="1854239"/>
            <a:ext cx="10117124" cy="1828386"/>
          </a:xfrm>
          <a:prstGeom prst="rect">
            <a:avLst/>
          </a:prstGeom>
          <a:noFill/>
        </p:spPr>
        <p:txBody>
          <a:bodyPr wrap="square" rtlCol="0">
            <a:spAutoFit/>
          </a:bodyPr>
          <a:lstStyle/>
          <a:p>
            <a:pPr>
              <a:lnSpc>
                <a:spcPct val="200000"/>
              </a:lnSpc>
            </a:pPr>
            <a:r>
              <a:rPr lang="en-US" altLang="zh-CN" sz="2000" dirty="0">
                <a:effectLst/>
                <a:latin typeface="SimHei" panose="02010609060101010101" pitchFamily="49" charset="-122"/>
                <a:ea typeface="SimHei" panose="02010609060101010101" pitchFamily="49" charset="-122"/>
              </a:rPr>
              <a:t>1.</a:t>
            </a:r>
            <a:r>
              <a:rPr lang="zh-CN" altLang="en-US" sz="2000" dirty="0">
                <a:effectLst/>
                <a:latin typeface="SimHei" panose="02010609060101010101" pitchFamily="49" charset="-122"/>
                <a:ea typeface="SimHei" panose="02010609060101010101" pitchFamily="49" charset="-122"/>
              </a:rPr>
              <a:t>将知识图谱三元组嵌入转为向量</a:t>
            </a:r>
            <a:endParaRPr lang="en-US" altLang="zh-CN" sz="2000" dirty="0">
              <a:effectLst/>
              <a:latin typeface="SimHei" panose="02010609060101010101" pitchFamily="49" charset="-122"/>
              <a:ea typeface="SimHei" panose="02010609060101010101" pitchFamily="49" charset="-122"/>
            </a:endParaRPr>
          </a:p>
          <a:p>
            <a:pPr>
              <a:lnSpc>
                <a:spcPct val="200000"/>
              </a:lnSpc>
            </a:pPr>
            <a:r>
              <a:rPr lang="en-US" altLang="zh-CN" sz="2000" dirty="0">
                <a:latin typeface="SimHei" panose="02010609060101010101" pitchFamily="49" charset="-122"/>
                <a:ea typeface="SimHei" panose="02010609060101010101" pitchFamily="49" charset="-122"/>
              </a:rPr>
              <a:t>2.</a:t>
            </a:r>
            <a:r>
              <a:rPr lang="zh-CN" altLang="en-US" sz="2000" dirty="0">
                <a:latin typeface="SimHei" panose="02010609060101010101" pitchFamily="49" charset="-122"/>
                <a:ea typeface="SimHei" panose="02010609060101010101" pitchFamily="49" charset="-122"/>
              </a:rPr>
              <a:t>进行基于</a:t>
            </a:r>
            <a:r>
              <a:rPr lang="en" altLang="zh-CN" sz="2000" dirty="0">
                <a:latin typeface="SimHei" panose="02010609060101010101" pitchFamily="49" charset="-122"/>
                <a:ea typeface="SimHei" panose="02010609060101010101" pitchFamily="49" charset="-122"/>
              </a:rPr>
              <a:t>DBSCAN</a:t>
            </a:r>
            <a:r>
              <a:rPr lang="zh-CN" altLang="en-US" sz="2000" dirty="0">
                <a:latin typeface="SimHei" panose="02010609060101010101" pitchFamily="49" charset="-122"/>
                <a:ea typeface="SimHei" panose="02010609060101010101" pitchFamily="49" charset="-122"/>
              </a:rPr>
              <a:t>算法的层次聚类知识图谱子图划分</a:t>
            </a:r>
            <a:endParaRPr lang="en-US" altLang="zh-CN" sz="2000" dirty="0">
              <a:latin typeface="SimHei" panose="02010609060101010101" pitchFamily="49" charset="-122"/>
              <a:ea typeface="SimHei" panose="02010609060101010101" pitchFamily="49" charset="-122"/>
            </a:endParaRPr>
          </a:p>
          <a:p>
            <a:pPr>
              <a:lnSpc>
                <a:spcPct val="200000"/>
              </a:lnSpc>
            </a:pPr>
            <a:r>
              <a:rPr lang="en-US" altLang="zh-CN" sz="2000" dirty="0">
                <a:effectLst/>
                <a:latin typeface="SimHei" panose="02010609060101010101" pitchFamily="49" charset="-122"/>
                <a:ea typeface="SimHei" panose="02010609060101010101" pitchFamily="49" charset="-122"/>
              </a:rPr>
              <a:t>3.</a:t>
            </a:r>
            <a:r>
              <a:rPr lang="zh-CN" altLang="en-US" sz="2000" dirty="0">
                <a:latin typeface="SimHei" panose="02010609060101010101" pitchFamily="49" charset="-122"/>
                <a:ea typeface="SimHei" panose="02010609060101010101" pitchFamily="49" charset="-122"/>
              </a:rPr>
              <a:t>基于知识图谱子图进行</a:t>
            </a:r>
            <a:r>
              <a:rPr lang="en-US" altLang="zh-CN" sz="2000" dirty="0" err="1">
                <a:latin typeface="SimHei" panose="02010609060101010101" pitchFamily="49" charset="-122"/>
                <a:ea typeface="SimHei" panose="02010609060101010101" pitchFamily="49" charset="-122"/>
              </a:rPr>
              <a:t>Faiss</a:t>
            </a:r>
            <a:r>
              <a:rPr lang="zh-CN" altLang="en-US" sz="2000" dirty="0">
                <a:latin typeface="SimHei" panose="02010609060101010101" pitchFamily="49" charset="-122"/>
                <a:ea typeface="SimHei" panose="02010609060101010101" pitchFamily="49" charset="-122"/>
              </a:rPr>
              <a:t>检索</a:t>
            </a:r>
            <a:endParaRPr lang="en-US" altLang="zh-CN" sz="2000" dirty="0">
              <a:effectLst/>
              <a:latin typeface="SimHei" panose="02010609060101010101" pitchFamily="49" charset="-122"/>
              <a:ea typeface="SimHei" panose="02010609060101010101" pitchFamily="49" charset="-122"/>
            </a:endParaRPr>
          </a:p>
        </p:txBody>
      </p:sp>
      <p:sp>
        <p:nvSpPr>
          <p:cNvPr id="2" name="文本框 1">
            <a:extLst>
              <a:ext uri="{FF2B5EF4-FFF2-40B4-BE49-F238E27FC236}">
                <a16:creationId xmlns:a16="http://schemas.microsoft.com/office/drawing/2014/main" id="{1FB0F411-E3E0-9945-948B-FB030CA55126}"/>
              </a:ext>
            </a:extLst>
          </p:cNvPr>
          <p:cNvSpPr txBox="1"/>
          <p:nvPr/>
        </p:nvSpPr>
        <p:spPr>
          <a:xfrm>
            <a:off x="229407" y="3789040"/>
            <a:ext cx="8431530" cy="498475"/>
          </a:xfrm>
          <a:prstGeom prst="rect">
            <a:avLst/>
          </a:prstGeom>
          <a:noFill/>
        </p:spPr>
        <p:txBody>
          <a:bodyPr wrap="square" rtlCol="0">
            <a:noAutofit/>
          </a:bodyPr>
          <a:lstStyle/>
          <a:p>
            <a:pPr marL="342900" indent="-342900">
              <a:buFont typeface="Wingdings" pitchFamily="2" charset="2"/>
              <a:buChar char="Ø"/>
            </a:pPr>
            <a:r>
              <a:rPr lang="en-US" altLang="zh-CN" sz="2400" b="1" dirty="0">
                <a:latin typeface="SimHei" panose="02010609060101010101" pitchFamily="49" charset="-122"/>
                <a:ea typeface="SimHei" panose="02010609060101010101" pitchFamily="49" charset="-122"/>
                <a:cs typeface="Arial" panose="020B0604020202020204" pitchFamily="34" charset="0"/>
              </a:rPr>
              <a:t>Step1</a:t>
            </a:r>
            <a:r>
              <a:rPr lang="zh-CN" altLang="en-US" sz="2400" b="1" dirty="0">
                <a:latin typeface="SimHei" panose="02010609060101010101" pitchFamily="49" charset="-122"/>
                <a:ea typeface="SimHei" panose="02010609060101010101" pitchFamily="49" charset="-122"/>
                <a:cs typeface="Arial" panose="020B0604020202020204" pitchFamily="34" charset="0"/>
              </a:rPr>
              <a:t>：</a:t>
            </a:r>
            <a:r>
              <a:rPr lang="en-US" altLang="zh-CN" sz="2400" b="1" dirty="0">
                <a:latin typeface="SimHei" panose="02010609060101010101" pitchFamily="49" charset="-122"/>
                <a:ea typeface="SimHei" panose="02010609060101010101" pitchFamily="49" charset="-122"/>
                <a:cs typeface="Arial" panose="020B0604020202020204" pitchFamily="34" charset="0"/>
              </a:rPr>
              <a:t>Embedding</a:t>
            </a:r>
          </a:p>
        </p:txBody>
      </p:sp>
      <p:pic>
        <p:nvPicPr>
          <p:cNvPr id="4" name="图片 3">
            <a:extLst>
              <a:ext uri="{FF2B5EF4-FFF2-40B4-BE49-F238E27FC236}">
                <a16:creationId xmlns:a16="http://schemas.microsoft.com/office/drawing/2014/main" id="{C2067DBD-255B-CFA2-32DA-3B7C484F86C2}"/>
              </a:ext>
            </a:extLst>
          </p:cNvPr>
          <p:cNvPicPr>
            <a:picLocks noChangeAspect="1"/>
          </p:cNvPicPr>
          <p:nvPr/>
        </p:nvPicPr>
        <p:blipFill>
          <a:blip r:embed="rId3"/>
          <a:stretch>
            <a:fillRect/>
          </a:stretch>
        </p:blipFill>
        <p:spPr>
          <a:xfrm>
            <a:off x="6755632" y="1751658"/>
            <a:ext cx="5170633" cy="3397656"/>
          </a:xfrm>
          <a:prstGeom prst="rect">
            <a:avLst/>
          </a:prstGeom>
        </p:spPr>
      </p:pic>
      <p:sp>
        <p:nvSpPr>
          <p:cNvPr id="5" name="文本框 4">
            <a:extLst>
              <a:ext uri="{FF2B5EF4-FFF2-40B4-BE49-F238E27FC236}">
                <a16:creationId xmlns:a16="http://schemas.microsoft.com/office/drawing/2014/main" id="{757380A4-E279-D0C2-BE08-C0B28BEA60F2}"/>
              </a:ext>
            </a:extLst>
          </p:cNvPr>
          <p:cNvSpPr txBox="1"/>
          <p:nvPr/>
        </p:nvSpPr>
        <p:spPr>
          <a:xfrm>
            <a:off x="8008800" y="5455541"/>
            <a:ext cx="2664296" cy="338554"/>
          </a:xfrm>
          <a:prstGeom prst="rect">
            <a:avLst/>
          </a:prstGeom>
          <a:noFill/>
        </p:spPr>
        <p:txBody>
          <a:bodyPr wrap="square" rtlCol="0">
            <a:spAutoFit/>
          </a:bodyPr>
          <a:lstStyle/>
          <a:p>
            <a:r>
              <a:rPr lang="zh-CN" altLang="en-US" sz="1600" dirty="0">
                <a:latin typeface="KaiTi" panose="02010609060101010101" pitchFamily="49" charset="-122"/>
                <a:ea typeface="KaiTi" panose="02010609060101010101" pitchFamily="49" charset="-122"/>
              </a:rPr>
              <a:t>步骤一</a:t>
            </a:r>
            <a:r>
              <a:rPr lang="zh-CN" altLang="zh-CN" sz="1600" dirty="0">
                <a:latin typeface="KaiTi" panose="02010609060101010101" pitchFamily="49" charset="-122"/>
                <a:ea typeface="KaiTi" panose="02010609060101010101" pitchFamily="49" charset="-122"/>
              </a:rPr>
              <a:t>嵌入流程</a:t>
            </a:r>
          </a:p>
        </p:txBody>
      </p:sp>
    </p:spTree>
    <p:extLst>
      <p:ext uri="{BB962C8B-B14F-4D97-AF65-F5344CB8AC3E}">
        <p14:creationId xmlns:p14="http://schemas.microsoft.com/office/powerpoint/2010/main" val="2455625471"/>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linds(horizontal)">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633670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t>
            </a:r>
            <a:r>
              <a:rPr lang="en-US" altLang="zh-CN" sz="2400" b="1" dirty="0" err="1">
                <a:solidFill>
                  <a:srgbClr val="3A4660"/>
                </a:solidFill>
                <a:latin typeface="SimHei" panose="02010609060101010101" pitchFamily="49" charset="-122"/>
                <a:ea typeface="SimHei" panose="02010609060101010101" pitchFamily="49" charset="-122"/>
                <a:cs typeface="Arial" panose="020B0604020202020204" pitchFamily="34" charset="0"/>
              </a:rPr>
              <a:t>Faiss</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 on KG Subgraphs</a:t>
            </a: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19</a:t>
            </a:fld>
            <a:endParaRPr lang="zh-CN" altLang="en-US" dirty="0"/>
          </a:p>
        </p:txBody>
      </p:sp>
      <p:sp>
        <p:nvSpPr>
          <p:cNvPr id="16" name="文本框 15">
            <a:extLst>
              <a:ext uri="{FF2B5EF4-FFF2-40B4-BE49-F238E27FC236}">
                <a16:creationId xmlns:a16="http://schemas.microsoft.com/office/drawing/2014/main" id="{4452C40C-816E-8B40-B98C-CB4C3BD9DD38}"/>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en-US" altLang="zh-CN" sz="2400" b="1" dirty="0">
                <a:latin typeface="SimHei" panose="02010609060101010101" pitchFamily="49" charset="-122"/>
                <a:ea typeface="SimHei" panose="02010609060101010101" pitchFamily="49" charset="-122"/>
                <a:cs typeface="Arial" panose="020B0604020202020204" pitchFamily="34" charset="0"/>
              </a:rPr>
              <a:t>Step2:</a:t>
            </a:r>
            <a:r>
              <a:rPr lang="zh-CN" altLang="en-US" sz="2400" b="1" dirty="0">
                <a:latin typeface="SimHei" panose="02010609060101010101" pitchFamily="49" charset="-122"/>
                <a:ea typeface="SimHei" panose="02010609060101010101" pitchFamily="49" charset="-122"/>
                <a:cs typeface="Arial" panose="020B0604020202020204" pitchFamily="34" charset="0"/>
              </a:rPr>
              <a:t>子图划分</a:t>
            </a:r>
            <a:endParaRPr lang="en-US" altLang="zh-CN" sz="2400" b="1" dirty="0">
              <a:latin typeface="SimHei" panose="02010609060101010101" pitchFamily="49" charset="-122"/>
              <a:ea typeface="SimHei" panose="02010609060101010101" pitchFamily="49" charset="-122"/>
              <a:cs typeface="Arial" panose="020B0604020202020204" pitchFamily="34" charset="0"/>
            </a:endParaRPr>
          </a:p>
        </p:txBody>
      </p:sp>
      <p:sp>
        <p:nvSpPr>
          <p:cNvPr id="22" name="文本框 21">
            <a:extLst>
              <a:ext uri="{FF2B5EF4-FFF2-40B4-BE49-F238E27FC236}">
                <a16:creationId xmlns:a16="http://schemas.microsoft.com/office/drawing/2014/main" id="{6582ADFD-FD2B-FB46-92FE-75CB40280C33}"/>
              </a:ext>
            </a:extLst>
          </p:cNvPr>
          <p:cNvSpPr txBox="1"/>
          <p:nvPr/>
        </p:nvSpPr>
        <p:spPr>
          <a:xfrm>
            <a:off x="480589" y="1507168"/>
            <a:ext cx="10873208" cy="698268"/>
          </a:xfrm>
          <a:prstGeom prst="rect">
            <a:avLst/>
          </a:prstGeom>
          <a:noFill/>
        </p:spPr>
        <p:txBody>
          <a:bodyPr wrap="square" rtlCol="0">
            <a:spAutoFit/>
          </a:bodyPr>
          <a:lstStyle/>
          <a:p>
            <a:pPr>
              <a:lnSpc>
                <a:spcPct val="200000"/>
              </a:lnSpc>
            </a:pPr>
            <a:r>
              <a:rPr lang="zh-CN" altLang="en-US" sz="2400" b="1" dirty="0">
                <a:latin typeface="SimHei" panose="02010609060101010101" pitchFamily="49" charset="-122"/>
                <a:ea typeface="SimHei" panose="02010609060101010101" pitchFamily="49" charset="-122"/>
              </a:rPr>
              <a:t>基于</a:t>
            </a:r>
            <a:r>
              <a:rPr lang="en" altLang="zh-CN" sz="2400" b="1" dirty="0">
                <a:latin typeface="SimHei" panose="02010609060101010101" pitchFamily="49" charset="-122"/>
                <a:ea typeface="SimHei" panose="02010609060101010101" pitchFamily="49" charset="-122"/>
              </a:rPr>
              <a:t>DBSCAN</a:t>
            </a:r>
            <a:r>
              <a:rPr lang="zh-CN" altLang="en-US" sz="2400" b="1" dirty="0">
                <a:latin typeface="SimHei" panose="02010609060101010101" pitchFamily="49" charset="-122"/>
                <a:ea typeface="SimHei" panose="02010609060101010101" pitchFamily="49" charset="-122"/>
              </a:rPr>
              <a:t>算法的层次聚类知识图谱子图划分算法</a:t>
            </a:r>
            <a:endParaRPr lang="en-US" altLang="zh-CN" sz="2400" b="1" dirty="0">
              <a:latin typeface="SimHei" panose="02010609060101010101" pitchFamily="49" charset="-122"/>
              <a:ea typeface="SimHei" panose="02010609060101010101" pitchFamily="49" charset="-122"/>
            </a:endParaRPr>
          </a:p>
        </p:txBody>
      </p:sp>
      <p:pic>
        <p:nvPicPr>
          <p:cNvPr id="6" name="未命名.m4v" descr="未命名.m4v">
            <a:hlinkClick r:id="" action="ppaction://media"/>
            <a:extLst>
              <a:ext uri="{FF2B5EF4-FFF2-40B4-BE49-F238E27FC236}">
                <a16:creationId xmlns:a16="http://schemas.microsoft.com/office/drawing/2014/main" id="{C506B686-AFE0-874D-AFF4-7C750F0AFEC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65984" y="2213820"/>
            <a:ext cx="8016213" cy="4509120"/>
          </a:xfrm>
          <a:prstGeom prst="rect">
            <a:avLst/>
          </a:prstGeom>
        </p:spPr>
      </p:pic>
    </p:spTree>
    <p:extLst>
      <p:ext uri="{BB962C8B-B14F-4D97-AF65-F5344CB8AC3E}">
        <p14:creationId xmlns:p14="http://schemas.microsoft.com/office/powerpoint/2010/main" val="2669974562"/>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1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6600056" y="1461328"/>
            <a:ext cx="4176465" cy="500137"/>
            <a:chOff x="4512816" y="1161899"/>
            <a:chExt cx="4176460" cy="500137"/>
          </a:xfrm>
        </p:grpSpPr>
        <p:sp>
          <p:nvSpPr>
            <p:cNvPr id="31" name="圆角矩形 5"/>
            <p:cNvSpPr/>
            <p:nvPr/>
          </p:nvSpPr>
          <p:spPr>
            <a:xfrm>
              <a:off x="4512816" y="1272897"/>
              <a:ext cx="288032" cy="288032"/>
            </a:xfrm>
            <a:prstGeom prst="round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3600">
                <a:latin typeface="SimHei" panose="02010609060101010101" pitchFamily="49" charset="-122"/>
                <a:ea typeface="SimHei" panose="02010609060101010101" pitchFamily="49" charset="-122"/>
              </a:endParaRPr>
            </a:p>
          </p:txBody>
        </p:sp>
        <p:sp>
          <p:nvSpPr>
            <p:cNvPr id="32" name="矩形 31"/>
            <p:cNvSpPr/>
            <p:nvPr/>
          </p:nvSpPr>
          <p:spPr>
            <a:xfrm>
              <a:off x="4817612" y="1161899"/>
              <a:ext cx="3871664" cy="500137"/>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pPr>
                <a:buNone/>
              </a:pPr>
              <a:r>
                <a:rPr lang="zh-CN" altLang="en-US" sz="2800" b="1" dirty="0">
                  <a:solidFill>
                    <a:srgbClr val="3A4660"/>
                  </a:solidFill>
                  <a:latin typeface="SimHei" panose="02010609060101010101" pitchFamily="49" charset="-122"/>
                  <a:ea typeface="SimHei" panose="02010609060101010101" pitchFamily="49" charset="-122"/>
                  <a:cs typeface="Arial" panose="020B0604020202020204" pitchFamily="34" charset="0"/>
                </a:rPr>
                <a:t>研究计划与进展情况</a:t>
              </a:r>
            </a:p>
          </p:txBody>
        </p:sp>
      </p:grpSp>
      <p:grpSp>
        <p:nvGrpSpPr>
          <p:cNvPr id="7" name="组合 6"/>
          <p:cNvGrpSpPr/>
          <p:nvPr/>
        </p:nvGrpSpPr>
        <p:grpSpPr>
          <a:xfrm>
            <a:off x="6604231" y="2332002"/>
            <a:ext cx="3555669" cy="500137"/>
            <a:chOff x="4296138" y="2638160"/>
            <a:chExt cx="3555668" cy="500134"/>
          </a:xfrm>
        </p:grpSpPr>
        <p:sp>
          <p:nvSpPr>
            <p:cNvPr id="28" name="矩形 27"/>
            <p:cNvSpPr/>
            <p:nvPr/>
          </p:nvSpPr>
          <p:spPr>
            <a:xfrm>
              <a:off x="4611447" y="2638160"/>
              <a:ext cx="3240359" cy="500134"/>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zh-CN" altLang="en-US" sz="28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p>
          </p:txBody>
        </p:sp>
        <p:sp>
          <p:nvSpPr>
            <p:cNvPr id="30" name="圆角矩形 15"/>
            <p:cNvSpPr/>
            <p:nvPr/>
          </p:nvSpPr>
          <p:spPr>
            <a:xfrm>
              <a:off x="4296138" y="2760111"/>
              <a:ext cx="288032" cy="288032"/>
            </a:xfrm>
            <a:prstGeom prst="round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3600">
                <a:latin typeface="SimHei" panose="02010609060101010101" pitchFamily="49" charset="-122"/>
                <a:ea typeface="SimHei" panose="02010609060101010101" pitchFamily="49" charset="-122"/>
              </a:endParaRPr>
            </a:p>
          </p:txBody>
        </p:sp>
      </p:grpSp>
      <p:grpSp>
        <p:nvGrpSpPr>
          <p:cNvPr id="8" name="组合 7"/>
          <p:cNvGrpSpPr/>
          <p:nvPr/>
        </p:nvGrpSpPr>
        <p:grpSpPr>
          <a:xfrm>
            <a:off x="6599557" y="3173567"/>
            <a:ext cx="4032947" cy="500137"/>
            <a:chOff x="4296138" y="2634907"/>
            <a:chExt cx="4032946" cy="500133"/>
          </a:xfrm>
        </p:grpSpPr>
        <p:sp>
          <p:nvSpPr>
            <p:cNvPr id="25" name="矩形 24"/>
            <p:cNvSpPr/>
            <p:nvPr/>
          </p:nvSpPr>
          <p:spPr>
            <a:xfrm>
              <a:off x="4622749" y="2634907"/>
              <a:ext cx="3706335" cy="500133"/>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zh-CN" altLang="en-US" sz="2800" b="1" dirty="0">
                  <a:solidFill>
                    <a:srgbClr val="3A4660"/>
                  </a:solidFill>
                  <a:latin typeface="SimHei" panose="02010609060101010101" pitchFamily="49" charset="-122"/>
                  <a:ea typeface="SimHei" panose="02010609060101010101" pitchFamily="49" charset="-122"/>
                  <a:cs typeface="Arial" panose="020B0604020202020204" pitchFamily="34" charset="0"/>
                  <a:sym typeface="+mn-ea"/>
                </a:rPr>
                <a:t>中期成果总结</a:t>
              </a:r>
            </a:p>
          </p:txBody>
        </p:sp>
        <p:sp>
          <p:nvSpPr>
            <p:cNvPr id="27" name="圆角矩形 21"/>
            <p:cNvSpPr/>
            <p:nvPr/>
          </p:nvSpPr>
          <p:spPr>
            <a:xfrm>
              <a:off x="4296138" y="2760111"/>
              <a:ext cx="288032" cy="288032"/>
            </a:xfrm>
            <a:prstGeom prst="round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3600">
                <a:latin typeface="SimHei" panose="02010609060101010101" pitchFamily="49" charset="-122"/>
                <a:ea typeface="SimHei" panose="02010609060101010101" pitchFamily="49" charset="-122"/>
              </a:endParaRPr>
            </a:p>
          </p:txBody>
        </p:sp>
      </p:grpSp>
      <p:sp>
        <p:nvSpPr>
          <p:cNvPr id="11" name="矩形 10"/>
          <p:cNvSpPr/>
          <p:nvPr/>
        </p:nvSpPr>
        <p:spPr>
          <a:xfrm>
            <a:off x="6581051" y="1512530"/>
            <a:ext cx="1224136" cy="346249"/>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en-US" altLang="zh-CN" sz="1800" dirty="0">
                <a:solidFill>
                  <a:schemeClr val="bg1"/>
                </a:solidFill>
                <a:latin typeface="SimHei" panose="02010609060101010101" pitchFamily="49" charset="-122"/>
                <a:ea typeface="SimHei" panose="02010609060101010101" pitchFamily="49" charset="-122"/>
              </a:rPr>
              <a:t>01</a:t>
            </a:r>
          </a:p>
        </p:txBody>
      </p:sp>
      <p:sp>
        <p:nvSpPr>
          <p:cNvPr id="12" name="矩形 11"/>
          <p:cNvSpPr/>
          <p:nvPr/>
        </p:nvSpPr>
        <p:spPr>
          <a:xfrm>
            <a:off x="6585229" y="2390265"/>
            <a:ext cx="1224136" cy="346249"/>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en-US" altLang="zh-CN" sz="1800" dirty="0">
                <a:solidFill>
                  <a:schemeClr val="bg1"/>
                </a:solidFill>
                <a:latin typeface="SimHei" panose="02010609060101010101" pitchFamily="49" charset="-122"/>
                <a:ea typeface="SimHei" panose="02010609060101010101" pitchFamily="49" charset="-122"/>
              </a:rPr>
              <a:t>02</a:t>
            </a:r>
          </a:p>
        </p:txBody>
      </p:sp>
      <p:sp>
        <p:nvSpPr>
          <p:cNvPr id="13" name="矩形 12"/>
          <p:cNvSpPr/>
          <p:nvPr/>
        </p:nvSpPr>
        <p:spPr>
          <a:xfrm>
            <a:off x="6580555" y="3235078"/>
            <a:ext cx="1224136" cy="346249"/>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en-US" altLang="zh-CN" sz="1800" dirty="0">
                <a:solidFill>
                  <a:schemeClr val="bg1"/>
                </a:solidFill>
                <a:latin typeface="SimHei" panose="02010609060101010101" pitchFamily="49" charset="-122"/>
                <a:ea typeface="SimHei" panose="02010609060101010101" pitchFamily="49" charset="-122"/>
              </a:rPr>
              <a:t>03</a:t>
            </a:r>
          </a:p>
        </p:txBody>
      </p:sp>
      <p:sp>
        <p:nvSpPr>
          <p:cNvPr id="14" name="矩形 13"/>
          <p:cNvSpPr/>
          <p:nvPr/>
        </p:nvSpPr>
        <p:spPr>
          <a:xfrm>
            <a:off x="6577365" y="3988025"/>
            <a:ext cx="1224136" cy="346249"/>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en-US" altLang="zh-CN" sz="1800" dirty="0">
                <a:solidFill>
                  <a:schemeClr val="bg1"/>
                </a:solidFill>
                <a:latin typeface="SimHei" panose="02010609060101010101" pitchFamily="49" charset="-122"/>
                <a:ea typeface="SimHei" panose="02010609060101010101" pitchFamily="49" charset="-122"/>
              </a:rPr>
              <a:t>04</a:t>
            </a:r>
          </a:p>
        </p:txBody>
      </p:sp>
      <p:sp>
        <p:nvSpPr>
          <p:cNvPr id="39" name="KSO_Shape"/>
          <p:cNvSpPr>
            <a:spLocks noChangeArrowheads="1"/>
          </p:cNvSpPr>
          <p:nvPr/>
        </p:nvSpPr>
        <p:spPr bwMode="auto">
          <a:xfrm flipH="1">
            <a:off x="371866" y="2744112"/>
            <a:ext cx="2982713" cy="2036210"/>
          </a:xfrm>
          <a:custGeom>
            <a:avLst/>
            <a:gdLst>
              <a:gd name="T0" fmla="*/ 844045 w 3931"/>
              <a:gd name="T1" fmla="*/ 356609 h 2392"/>
              <a:gd name="T2" fmla="*/ 561681 w 3931"/>
              <a:gd name="T3" fmla="*/ 235522 h 2392"/>
              <a:gd name="T4" fmla="*/ 243848 w 3931"/>
              <a:gd name="T5" fmla="*/ 356609 h 2392"/>
              <a:gd name="T6" fmla="*/ 155176 w 3931"/>
              <a:gd name="T7" fmla="*/ 319756 h 2392"/>
              <a:gd name="T8" fmla="*/ 155176 w 3931"/>
              <a:gd name="T9" fmla="*/ 428374 h 2392"/>
              <a:gd name="T10" fmla="*/ 179283 w 3931"/>
              <a:gd name="T11" fmla="*/ 461624 h 2392"/>
              <a:gd name="T12" fmla="*/ 154622 w 3931"/>
              <a:gd name="T13" fmla="*/ 494874 h 2392"/>
              <a:gd name="T14" fmla="*/ 180946 w 3931"/>
              <a:gd name="T15" fmla="*/ 611804 h 2392"/>
              <a:gd name="T16" fmla="*/ 103358 w 3931"/>
              <a:gd name="T17" fmla="*/ 611804 h 2392"/>
              <a:gd name="T18" fmla="*/ 129960 w 3931"/>
              <a:gd name="T19" fmla="*/ 494320 h 2392"/>
              <a:gd name="T20" fmla="*/ 108346 w 3931"/>
              <a:gd name="T21" fmla="*/ 461624 h 2392"/>
              <a:gd name="T22" fmla="*/ 129128 w 3931"/>
              <a:gd name="T23" fmla="*/ 429205 h 2392"/>
              <a:gd name="T24" fmla="*/ 129128 w 3931"/>
              <a:gd name="T25" fmla="*/ 308950 h 2392"/>
              <a:gd name="T26" fmla="*/ 0 w 3931"/>
              <a:gd name="T27" fmla="*/ 254918 h 2392"/>
              <a:gd name="T28" fmla="*/ 568054 w 3931"/>
              <a:gd name="T29" fmla="*/ 0 h 2392"/>
              <a:gd name="T30" fmla="*/ 1089278 w 3931"/>
              <a:gd name="T31" fmla="*/ 258243 h 2392"/>
              <a:gd name="T32" fmla="*/ 844045 w 3931"/>
              <a:gd name="T33" fmla="*/ 356609 h 2392"/>
              <a:gd name="T34" fmla="*/ 555307 w 3931"/>
              <a:gd name="T35" fmla="*/ 297035 h 2392"/>
              <a:gd name="T36" fmla="*/ 811624 w 3931"/>
              <a:gd name="T37" fmla="*/ 384040 h 2392"/>
              <a:gd name="T38" fmla="*/ 811624 w 3931"/>
              <a:gd name="T39" fmla="*/ 594902 h 2392"/>
              <a:gd name="T40" fmla="*/ 542284 w 3931"/>
              <a:gd name="T41" fmla="*/ 662788 h 2392"/>
              <a:gd name="T42" fmla="*/ 304532 w 3931"/>
              <a:gd name="T43" fmla="*/ 594902 h 2392"/>
              <a:gd name="T44" fmla="*/ 304532 w 3931"/>
              <a:gd name="T45" fmla="*/ 384040 h 2392"/>
              <a:gd name="T46" fmla="*/ 555307 w 3931"/>
              <a:gd name="T47" fmla="*/ 297035 h 2392"/>
              <a:gd name="T48" fmla="*/ 551982 w 3931"/>
              <a:gd name="T49" fmla="*/ 623996 h 2392"/>
              <a:gd name="T50" fmla="*/ 758698 w 3931"/>
              <a:gd name="T51" fmla="*/ 572458 h 2392"/>
              <a:gd name="T52" fmla="*/ 551982 w 3931"/>
              <a:gd name="T53" fmla="*/ 520643 h 2392"/>
              <a:gd name="T54" fmla="*/ 345543 w 3931"/>
              <a:gd name="T55" fmla="*/ 572458 h 2392"/>
              <a:gd name="T56" fmla="*/ 551982 w 3931"/>
              <a:gd name="T57" fmla="*/ 623996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chemeClr val="bg1">
              <a:alpha val="4000"/>
            </a:schemeClr>
          </a:solidFill>
          <a:ln>
            <a:noFill/>
          </a:ln>
        </p:spPr>
        <p:txBody>
          <a:bodyPr anchor="ctr" anchorCtr="1"/>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endParaRPr lang="zh-CN" altLang="en-US" sz="2400">
              <a:latin typeface="SimHei" panose="02010609060101010101" pitchFamily="49" charset="-122"/>
              <a:ea typeface="SimHei" panose="02010609060101010101" pitchFamily="49" charset="-122"/>
            </a:endParaRPr>
          </a:p>
        </p:txBody>
      </p:sp>
      <p:sp>
        <p:nvSpPr>
          <p:cNvPr id="40" name="矩形 39"/>
          <p:cNvSpPr/>
          <p:nvPr/>
        </p:nvSpPr>
        <p:spPr>
          <a:xfrm>
            <a:off x="704313" y="2850459"/>
            <a:ext cx="2608644" cy="746358"/>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pPr algn="ctr"/>
            <a:r>
              <a:rPr lang="zh-CN" altLang="en-US" sz="4400" b="1" dirty="0">
                <a:solidFill>
                  <a:schemeClr val="bg1"/>
                </a:solidFill>
                <a:latin typeface="SimHei" panose="02010609060101010101" pitchFamily="49" charset="-122"/>
                <a:ea typeface="SimHei" panose="02010609060101010101" pitchFamily="49" charset="-122"/>
                <a:cs typeface="Arial" panose="020B0604020202020204" pitchFamily="34" charset="0"/>
              </a:rPr>
              <a:t>目录</a:t>
            </a:r>
          </a:p>
        </p:txBody>
      </p:sp>
      <p:sp>
        <p:nvSpPr>
          <p:cNvPr id="10" name="矩形 9"/>
          <p:cNvSpPr/>
          <p:nvPr/>
        </p:nvSpPr>
        <p:spPr>
          <a:xfrm>
            <a:off x="6555554" y="4143791"/>
            <a:ext cx="1224136" cy="346249"/>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en-US" altLang="zh-CN" sz="1800" dirty="0">
                <a:solidFill>
                  <a:schemeClr val="bg1"/>
                </a:solidFill>
                <a:latin typeface="SimHei" panose="02010609060101010101" pitchFamily="49" charset="-122"/>
                <a:ea typeface="SimHei" panose="02010609060101010101" pitchFamily="49" charset="-122"/>
              </a:rPr>
              <a:t>05</a:t>
            </a:r>
          </a:p>
        </p:txBody>
      </p:sp>
      <p:sp>
        <p:nvSpPr>
          <p:cNvPr id="2" name="文本框 1"/>
          <p:cNvSpPr txBox="1"/>
          <p:nvPr/>
        </p:nvSpPr>
        <p:spPr>
          <a:xfrm>
            <a:off x="5898281" y="936579"/>
            <a:ext cx="3048000" cy="523220"/>
          </a:xfrm>
          <a:prstGeom prst="rect">
            <a:avLst/>
          </a:prstGeom>
          <a:noFill/>
        </p:spPr>
        <p:txBody>
          <a:bodyPr wrap="square" rtlCol="0">
            <a:spAutoFit/>
          </a:bodyPr>
          <a:lstStyle/>
          <a:p>
            <a:endParaRPr lang="zh-CN" altLang="en-US" sz="2800">
              <a:latin typeface="SimHei" panose="02010609060101010101" pitchFamily="49" charset="-122"/>
              <a:ea typeface="SimHei" panose="02010609060101010101" pitchFamily="49" charset="-122"/>
            </a:endParaRPr>
          </a:p>
        </p:txBody>
      </p:sp>
      <p:grpSp>
        <p:nvGrpSpPr>
          <p:cNvPr id="19" name="组合 18">
            <a:extLst>
              <a:ext uri="{FF2B5EF4-FFF2-40B4-BE49-F238E27FC236}">
                <a16:creationId xmlns:a16="http://schemas.microsoft.com/office/drawing/2014/main" id="{1F354EB3-E86B-DE45-A72A-C00E26C545DB}"/>
              </a:ext>
            </a:extLst>
          </p:cNvPr>
          <p:cNvGrpSpPr/>
          <p:nvPr/>
        </p:nvGrpSpPr>
        <p:grpSpPr>
          <a:xfrm>
            <a:off x="6593033" y="4060309"/>
            <a:ext cx="3566971" cy="500137"/>
            <a:chOff x="4296138" y="2634907"/>
            <a:chExt cx="3566970" cy="500134"/>
          </a:xfrm>
        </p:grpSpPr>
        <p:sp>
          <p:nvSpPr>
            <p:cNvPr id="20" name="矩形 19">
              <a:extLst>
                <a:ext uri="{FF2B5EF4-FFF2-40B4-BE49-F238E27FC236}">
                  <a16:creationId xmlns:a16="http://schemas.microsoft.com/office/drawing/2014/main" id="{CCBE8C81-96C4-3B4A-B0DA-92BD6B9BD9A5}"/>
                </a:ext>
              </a:extLst>
            </p:cNvPr>
            <p:cNvSpPr/>
            <p:nvPr/>
          </p:nvSpPr>
          <p:spPr>
            <a:xfrm>
              <a:off x="4622749" y="2634907"/>
              <a:ext cx="3240359" cy="500134"/>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zh-CN" altLang="en-US" sz="2800" b="1" dirty="0">
                  <a:solidFill>
                    <a:srgbClr val="3A4660"/>
                  </a:solidFill>
                  <a:latin typeface="SimHei" panose="02010609060101010101" pitchFamily="49" charset="-122"/>
                  <a:ea typeface="SimHei" panose="02010609060101010101" pitchFamily="49" charset="-122"/>
                  <a:cs typeface="Arial" panose="020B0604020202020204" pitchFamily="34" charset="0"/>
                  <a:sym typeface="+mn-ea"/>
                </a:rPr>
                <a:t>下阶段计划</a:t>
              </a:r>
            </a:p>
          </p:txBody>
        </p:sp>
        <p:sp>
          <p:nvSpPr>
            <p:cNvPr id="21" name="圆角矩形 21">
              <a:extLst>
                <a:ext uri="{FF2B5EF4-FFF2-40B4-BE49-F238E27FC236}">
                  <a16:creationId xmlns:a16="http://schemas.microsoft.com/office/drawing/2014/main" id="{72D1B058-3F38-0E42-903C-9FFE12D90B15}"/>
                </a:ext>
              </a:extLst>
            </p:cNvPr>
            <p:cNvSpPr/>
            <p:nvPr/>
          </p:nvSpPr>
          <p:spPr>
            <a:xfrm>
              <a:off x="4296138" y="2760111"/>
              <a:ext cx="288032" cy="288032"/>
            </a:xfrm>
            <a:prstGeom prst="round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3600">
                <a:latin typeface="SimHei" panose="02010609060101010101" pitchFamily="49" charset="-122"/>
                <a:ea typeface="SimHei" panose="02010609060101010101" pitchFamily="49" charset="-122"/>
              </a:endParaRPr>
            </a:p>
          </p:txBody>
        </p:sp>
      </p:grpSp>
      <p:sp>
        <p:nvSpPr>
          <p:cNvPr id="22" name="矩形 21">
            <a:extLst>
              <a:ext uri="{FF2B5EF4-FFF2-40B4-BE49-F238E27FC236}">
                <a16:creationId xmlns:a16="http://schemas.microsoft.com/office/drawing/2014/main" id="{C2ECB8A1-953E-6E4B-A0B0-3697A1859921}"/>
              </a:ext>
            </a:extLst>
          </p:cNvPr>
          <p:cNvSpPr/>
          <p:nvPr/>
        </p:nvSpPr>
        <p:spPr>
          <a:xfrm>
            <a:off x="6574031" y="4121825"/>
            <a:ext cx="1224136" cy="346249"/>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en-US" altLang="zh-CN" sz="1800" dirty="0">
                <a:solidFill>
                  <a:schemeClr val="bg1"/>
                </a:solidFill>
                <a:latin typeface="SimHei" panose="02010609060101010101" pitchFamily="49" charset="-122"/>
                <a:ea typeface="SimHei" panose="02010609060101010101" pitchFamily="49" charset="-122"/>
              </a:rPr>
              <a:t>03</a:t>
            </a:r>
          </a:p>
        </p:txBody>
      </p:sp>
      <p:sp>
        <p:nvSpPr>
          <p:cNvPr id="23" name="矩形 22">
            <a:extLst>
              <a:ext uri="{FF2B5EF4-FFF2-40B4-BE49-F238E27FC236}">
                <a16:creationId xmlns:a16="http://schemas.microsoft.com/office/drawing/2014/main" id="{6B8C29AA-3290-904D-B02C-12EB44A98F44}"/>
              </a:ext>
            </a:extLst>
          </p:cNvPr>
          <p:cNvSpPr/>
          <p:nvPr/>
        </p:nvSpPr>
        <p:spPr>
          <a:xfrm>
            <a:off x="6577365" y="4812044"/>
            <a:ext cx="1224136" cy="346249"/>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en-US" altLang="zh-CN" sz="1800" dirty="0">
                <a:solidFill>
                  <a:schemeClr val="bg1"/>
                </a:solidFill>
                <a:latin typeface="SimHei" panose="02010609060101010101" pitchFamily="49" charset="-122"/>
                <a:ea typeface="SimHei" panose="02010609060101010101" pitchFamily="49" charset="-122"/>
              </a:rPr>
              <a:t>04</a:t>
            </a:r>
          </a:p>
        </p:txBody>
      </p:sp>
      <p:sp>
        <p:nvSpPr>
          <p:cNvPr id="24" name="矩形 23">
            <a:extLst>
              <a:ext uri="{FF2B5EF4-FFF2-40B4-BE49-F238E27FC236}">
                <a16:creationId xmlns:a16="http://schemas.microsoft.com/office/drawing/2014/main" id="{D27FCD8E-32A6-5A42-BF71-3A8452A9DE71}"/>
              </a:ext>
            </a:extLst>
          </p:cNvPr>
          <p:cNvSpPr/>
          <p:nvPr/>
        </p:nvSpPr>
        <p:spPr>
          <a:xfrm>
            <a:off x="6576141" y="5085427"/>
            <a:ext cx="1224136" cy="346249"/>
          </a:xfrm>
          <a:prstGeom prst="rect">
            <a:avLst/>
          </a:prstGeom>
        </p:spPr>
        <p:txBody>
          <a:bodyPr wrap="square" lIns="68580" tIns="34290" rIns="68580" bIns="34290">
            <a:spAutoFit/>
          </a:bodyPr>
          <a:lstStyle>
            <a:defPPr>
              <a:defRPr lang="zh-CN"/>
            </a:defPPr>
            <a:lvl1pPr marL="0" algn="l" defTabSz="1088390" rtl="0" eaLnBrk="1" latinLnBrk="0" hangingPunct="1">
              <a:defRPr sz="2135" kern="1200">
                <a:solidFill>
                  <a:schemeClr val="tx1"/>
                </a:solidFill>
                <a:latin typeface="+mn-lt"/>
                <a:ea typeface="+mn-ea"/>
                <a:cs typeface="+mn-cs"/>
              </a:defRPr>
            </a:lvl1pPr>
            <a:lvl2pPr marL="544195" algn="l" defTabSz="1088390" rtl="0" eaLnBrk="1" latinLnBrk="0" hangingPunct="1">
              <a:defRPr sz="2135" kern="1200">
                <a:solidFill>
                  <a:schemeClr val="tx1"/>
                </a:solidFill>
                <a:latin typeface="+mn-lt"/>
                <a:ea typeface="+mn-ea"/>
                <a:cs typeface="+mn-cs"/>
              </a:defRPr>
            </a:lvl2pPr>
            <a:lvl3pPr marL="1088390" algn="l" defTabSz="1088390" rtl="0" eaLnBrk="1" latinLnBrk="0" hangingPunct="1">
              <a:defRPr sz="2135" kern="1200">
                <a:solidFill>
                  <a:schemeClr val="tx1"/>
                </a:solidFill>
                <a:latin typeface="+mn-lt"/>
                <a:ea typeface="+mn-ea"/>
                <a:cs typeface="+mn-cs"/>
              </a:defRPr>
            </a:lvl3pPr>
            <a:lvl4pPr marL="1632585" algn="l" defTabSz="1088390" rtl="0" eaLnBrk="1" latinLnBrk="0" hangingPunct="1">
              <a:defRPr sz="2135" kern="1200">
                <a:solidFill>
                  <a:schemeClr val="tx1"/>
                </a:solidFill>
                <a:latin typeface="+mn-lt"/>
                <a:ea typeface="+mn-ea"/>
                <a:cs typeface="+mn-cs"/>
              </a:defRPr>
            </a:lvl4pPr>
            <a:lvl5pPr marL="2176780" algn="l" defTabSz="1088390" rtl="0" eaLnBrk="1" latinLnBrk="0" hangingPunct="1">
              <a:defRPr sz="2135" kern="1200">
                <a:solidFill>
                  <a:schemeClr val="tx1"/>
                </a:solidFill>
                <a:latin typeface="+mn-lt"/>
                <a:ea typeface="+mn-ea"/>
                <a:cs typeface="+mn-cs"/>
              </a:defRPr>
            </a:lvl5pPr>
            <a:lvl6pPr marL="2720975" algn="l" defTabSz="1088390" rtl="0" eaLnBrk="1" latinLnBrk="0" hangingPunct="1">
              <a:defRPr sz="2135" kern="1200">
                <a:solidFill>
                  <a:schemeClr val="tx1"/>
                </a:solidFill>
                <a:latin typeface="+mn-lt"/>
                <a:ea typeface="+mn-ea"/>
                <a:cs typeface="+mn-cs"/>
              </a:defRPr>
            </a:lvl6pPr>
            <a:lvl7pPr marL="3265170" algn="l" defTabSz="1088390" rtl="0" eaLnBrk="1" latinLnBrk="0" hangingPunct="1">
              <a:defRPr sz="2135" kern="1200">
                <a:solidFill>
                  <a:schemeClr val="tx1"/>
                </a:solidFill>
                <a:latin typeface="+mn-lt"/>
                <a:ea typeface="+mn-ea"/>
                <a:cs typeface="+mn-cs"/>
              </a:defRPr>
            </a:lvl7pPr>
            <a:lvl8pPr marL="3809365" algn="l" defTabSz="1088390" rtl="0" eaLnBrk="1" latinLnBrk="0" hangingPunct="1">
              <a:defRPr sz="2135" kern="1200">
                <a:solidFill>
                  <a:schemeClr val="tx1"/>
                </a:solidFill>
                <a:latin typeface="+mn-lt"/>
                <a:ea typeface="+mn-ea"/>
                <a:cs typeface="+mn-cs"/>
              </a:defRPr>
            </a:lvl8pPr>
            <a:lvl9pPr marL="4353560" algn="l" defTabSz="1088390" rtl="0" eaLnBrk="1" latinLnBrk="0" hangingPunct="1">
              <a:defRPr sz="2135" kern="1200">
                <a:solidFill>
                  <a:schemeClr val="tx1"/>
                </a:solidFill>
                <a:latin typeface="+mn-lt"/>
                <a:ea typeface="+mn-ea"/>
                <a:cs typeface="+mn-cs"/>
              </a:defRPr>
            </a:lvl9pPr>
          </a:lstStyle>
          <a:p>
            <a:r>
              <a:rPr lang="en-US" altLang="zh-CN" sz="1800" dirty="0">
                <a:solidFill>
                  <a:schemeClr val="bg1"/>
                </a:solidFill>
                <a:latin typeface="SimHei" panose="02010609060101010101" pitchFamily="49" charset="-122"/>
                <a:ea typeface="SimHei" panose="02010609060101010101" pitchFamily="49" charset="-122"/>
              </a:rPr>
              <a:t>05</a:t>
            </a:r>
          </a:p>
        </p:txBody>
      </p:sp>
    </p:spTree>
  </p:cSld>
  <p:clrMapOvr>
    <a:masterClrMapping/>
  </p:clrMapOvr>
  <p:transition advTm="2560"/>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6768752"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t>
            </a:r>
            <a:r>
              <a:rPr lang="en-US" altLang="zh-CN" sz="2400" b="1" dirty="0" err="1">
                <a:solidFill>
                  <a:srgbClr val="3A4660"/>
                </a:solidFill>
                <a:latin typeface="SimHei" panose="02010609060101010101" pitchFamily="49" charset="-122"/>
                <a:ea typeface="SimHei" panose="02010609060101010101" pitchFamily="49" charset="-122"/>
                <a:cs typeface="Arial" panose="020B0604020202020204" pitchFamily="34" charset="0"/>
              </a:rPr>
              <a:t>Faiss</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 on KG Subgraphs</a:t>
            </a: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20</a:t>
            </a:fld>
            <a:endParaRPr lang="zh-CN" altLang="en-US" dirty="0"/>
          </a:p>
        </p:txBody>
      </p:sp>
      <p:sp>
        <p:nvSpPr>
          <p:cNvPr id="16" name="文本框 15">
            <a:extLst>
              <a:ext uri="{FF2B5EF4-FFF2-40B4-BE49-F238E27FC236}">
                <a16:creationId xmlns:a16="http://schemas.microsoft.com/office/drawing/2014/main" id="{4452C40C-816E-8B40-B98C-CB4C3BD9DD38}"/>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en-US" altLang="zh-CN" sz="2400" b="1" dirty="0">
                <a:latin typeface="SimHei" panose="02010609060101010101" pitchFamily="49" charset="-122"/>
                <a:ea typeface="SimHei" panose="02010609060101010101" pitchFamily="49" charset="-122"/>
                <a:cs typeface="Arial" panose="020B0604020202020204" pitchFamily="34" charset="0"/>
              </a:rPr>
              <a:t>Step3:</a:t>
            </a:r>
            <a:r>
              <a:rPr lang="zh-CN" altLang="en-US" sz="2400" b="1" dirty="0">
                <a:latin typeface="SimHei" panose="02010609060101010101" pitchFamily="49" charset="-122"/>
                <a:ea typeface="SimHei" panose="02010609060101010101" pitchFamily="49" charset="-122"/>
                <a:cs typeface="Arial" panose="020B0604020202020204" pitchFamily="34" charset="0"/>
              </a:rPr>
              <a:t>基于知识图谱子图进行</a:t>
            </a:r>
            <a:r>
              <a:rPr lang="en-US" altLang="zh-CN" sz="2400" b="1" dirty="0" err="1">
                <a:latin typeface="SimHei" panose="02010609060101010101" pitchFamily="49" charset="-122"/>
                <a:ea typeface="SimHei" panose="02010609060101010101" pitchFamily="49" charset="-122"/>
                <a:cs typeface="Arial" panose="020B0604020202020204" pitchFamily="34" charset="0"/>
              </a:rPr>
              <a:t>Faiss</a:t>
            </a:r>
            <a:r>
              <a:rPr lang="zh-CN" altLang="en-US" sz="2400" b="1" dirty="0">
                <a:latin typeface="SimHei" panose="02010609060101010101" pitchFamily="49" charset="-122"/>
                <a:ea typeface="SimHei" panose="02010609060101010101" pitchFamily="49" charset="-122"/>
                <a:cs typeface="Arial" panose="020B0604020202020204" pitchFamily="34" charset="0"/>
              </a:rPr>
              <a:t>检索</a:t>
            </a:r>
            <a:endParaRPr lang="en-US" altLang="zh-CN" sz="2400" b="1" dirty="0">
              <a:latin typeface="SimHei" panose="02010609060101010101" pitchFamily="49" charset="-122"/>
              <a:ea typeface="SimHei" panose="02010609060101010101" pitchFamily="49" charset="-122"/>
              <a:cs typeface="Arial" panose="020B0604020202020204" pitchFamily="34" charset="0"/>
            </a:endParaRPr>
          </a:p>
        </p:txBody>
      </p:sp>
      <p:pic>
        <p:nvPicPr>
          <p:cNvPr id="11" name="图片 10">
            <a:extLst>
              <a:ext uri="{FF2B5EF4-FFF2-40B4-BE49-F238E27FC236}">
                <a16:creationId xmlns:a16="http://schemas.microsoft.com/office/drawing/2014/main" id="{D62899A3-3490-F640-9FEF-BA5D025CE58F}"/>
              </a:ext>
            </a:extLst>
          </p:cNvPr>
          <p:cNvPicPr>
            <a:picLocks noChangeAspect="1"/>
          </p:cNvPicPr>
          <p:nvPr/>
        </p:nvPicPr>
        <p:blipFill rotWithShape="1">
          <a:blip r:embed="rId3"/>
          <a:srcRect l="26894" t="31068" r="29440" b="31777"/>
          <a:stretch/>
        </p:blipFill>
        <p:spPr>
          <a:xfrm>
            <a:off x="736629" y="3945353"/>
            <a:ext cx="3498021" cy="2952764"/>
          </a:xfrm>
          <a:prstGeom prst="rect">
            <a:avLst/>
          </a:prstGeom>
        </p:spPr>
      </p:pic>
      <p:pic>
        <p:nvPicPr>
          <p:cNvPr id="17" name="图片 16">
            <a:extLst>
              <a:ext uri="{FF2B5EF4-FFF2-40B4-BE49-F238E27FC236}">
                <a16:creationId xmlns:a16="http://schemas.microsoft.com/office/drawing/2014/main" id="{C7B036D2-B3E5-F147-B5EA-10E88FAF4045}"/>
              </a:ext>
            </a:extLst>
          </p:cNvPr>
          <p:cNvPicPr>
            <a:picLocks noChangeAspect="1"/>
          </p:cNvPicPr>
          <p:nvPr/>
        </p:nvPicPr>
        <p:blipFill rotWithShape="1">
          <a:blip r:embed="rId4"/>
          <a:srcRect l="36590" t="23341" r="34396" b="45401"/>
          <a:stretch/>
        </p:blipFill>
        <p:spPr>
          <a:xfrm>
            <a:off x="6360379" y="3772563"/>
            <a:ext cx="2743199" cy="2931847"/>
          </a:xfrm>
          <a:prstGeom prst="rect">
            <a:avLst/>
          </a:prstGeom>
        </p:spPr>
      </p:pic>
      <p:pic>
        <p:nvPicPr>
          <p:cNvPr id="18" name="图片 17">
            <a:extLst>
              <a:ext uri="{FF2B5EF4-FFF2-40B4-BE49-F238E27FC236}">
                <a16:creationId xmlns:a16="http://schemas.microsoft.com/office/drawing/2014/main" id="{80BB8C43-11F0-8C46-8679-166FA6B95005}"/>
              </a:ext>
            </a:extLst>
          </p:cNvPr>
          <p:cNvPicPr>
            <a:picLocks noChangeAspect="1"/>
          </p:cNvPicPr>
          <p:nvPr/>
        </p:nvPicPr>
        <p:blipFill rotWithShape="1">
          <a:blip r:embed="rId5"/>
          <a:srcRect l="27087" t="27299" r="37498" b="34382"/>
          <a:stretch/>
        </p:blipFill>
        <p:spPr>
          <a:xfrm>
            <a:off x="9345472" y="4004279"/>
            <a:ext cx="2409509" cy="2586269"/>
          </a:xfrm>
          <a:prstGeom prst="rect">
            <a:avLst/>
          </a:prstGeom>
        </p:spPr>
      </p:pic>
      <p:pic>
        <p:nvPicPr>
          <p:cNvPr id="20" name="图片 19">
            <a:extLst>
              <a:ext uri="{FF2B5EF4-FFF2-40B4-BE49-F238E27FC236}">
                <a16:creationId xmlns:a16="http://schemas.microsoft.com/office/drawing/2014/main" id="{3E0C932B-1F50-7D4B-B78D-F056E5A14800}"/>
              </a:ext>
            </a:extLst>
          </p:cNvPr>
          <p:cNvPicPr>
            <a:picLocks noChangeAspect="1"/>
          </p:cNvPicPr>
          <p:nvPr/>
        </p:nvPicPr>
        <p:blipFill rotWithShape="1">
          <a:blip r:embed="rId6"/>
          <a:srcRect l="29168" t="27951" r="33488" b="31100"/>
          <a:stretch/>
        </p:blipFill>
        <p:spPr>
          <a:xfrm>
            <a:off x="4720588" y="4272245"/>
            <a:ext cx="2023640" cy="2201283"/>
          </a:xfrm>
          <a:prstGeom prst="rect">
            <a:avLst/>
          </a:prstGeom>
        </p:spPr>
      </p:pic>
      <p:sp>
        <p:nvSpPr>
          <p:cNvPr id="25" name="右箭头 24">
            <a:extLst>
              <a:ext uri="{FF2B5EF4-FFF2-40B4-BE49-F238E27FC236}">
                <a16:creationId xmlns:a16="http://schemas.microsoft.com/office/drawing/2014/main" id="{BE1262DE-7D59-024D-8305-31D710FD0FEB}"/>
              </a:ext>
            </a:extLst>
          </p:cNvPr>
          <p:cNvSpPr/>
          <p:nvPr/>
        </p:nvSpPr>
        <p:spPr>
          <a:xfrm>
            <a:off x="4160493" y="5228500"/>
            <a:ext cx="560094" cy="3693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SimHei" panose="02010609060101010101" pitchFamily="49" charset="-122"/>
              <a:ea typeface="SimHei" panose="02010609060101010101" pitchFamily="49" charset="-122"/>
            </a:endParaRPr>
          </a:p>
        </p:txBody>
      </p:sp>
      <p:sp>
        <p:nvSpPr>
          <p:cNvPr id="27" name="文本框 26">
            <a:extLst>
              <a:ext uri="{FF2B5EF4-FFF2-40B4-BE49-F238E27FC236}">
                <a16:creationId xmlns:a16="http://schemas.microsoft.com/office/drawing/2014/main" id="{96CC7412-51D8-8E43-8BC8-F91295D3FDEB}"/>
              </a:ext>
            </a:extLst>
          </p:cNvPr>
          <p:cNvSpPr txBox="1"/>
          <p:nvPr/>
        </p:nvSpPr>
        <p:spPr>
          <a:xfrm>
            <a:off x="551384" y="1898762"/>
            <a:ext cx="10873208" cy="1866858"/>
          </a:xfrm>
          <a:prstGeom prst="rect">
            <a:avLst/>
          </a:prstGeom>
          <a:noFill/>
        </p:spPr>
        <p:txBody>
          <a:bodyPr wrap="square" rtlCol="0">
            <a:spAutoFit/>
          </a:bodyPr>
          <a:lstStyle/>
          <a:p>
            <a:pPr>
              <a:lnSpc>
                <a:spcPct val="150000"/>
              </a:lnSpc>
            </a:pPr>
            <a:r>
              <a:rPr lang="en-US" altLang="zh-CN" sz="2000" dirty="0">
                <a:latin typeface="SimHei" panose="02010609060101010101" pitchFamily="49" charset="-122"/>
                <a:ea typeface="SimHei" panose="02010609060101010101" pitchFamily="49" charset="-122"/>
                <a:cs typeface="Times New Roman" panose="02020603050405020304" pitchFamily="18" charset="0"/>
              </a:rPr>
              <a:t>1.</a:t>
            </a:r>
            <a:r>
              <a:rPr lang="zh-CN" altLang="en-US" sz="2000" dirty="0">
                <a:latin typeface="SimHei" panose="02010609060101010101" pitchFamily="49" charset="-122"/>
                <a:ea typeface="SimHei" panose="02010609060101010101" pitchFamily="49" charset="-122"/>
                <a:cs typeface="Times New Roman" panose="02020603050405020304" pitchFamily="18" charset="0"/>
              </a:rPr>
              <a:t>将知识图谱子图进行嵌入</a:t>
            </a:r>
            <a:endParaRPr lang="en-US" altLang="zh-CN" sz="2000" dirty="0">
              <a:latin typeface="SimHei" panose="02010609060101010101" pitchFamily="49" charset="-122"/>
              <a:ea typeface="SimHei" panose="02010609060101010101" pitchFamily="49" charset="-122"/>
              <a:cs typeface="Times New Roman" panose="02020603050405020304" pitchFamily="18" charset="0"/>
            </a:endParaRPr>
          </a:p>
          <a:p>
            <a:pPr>
              <a:lnSpc>
                <a:spcPct val="150000"/>
              </a:lnSpc>
            </a:pPr>
            <a:r>
              <a:rPr lang="en-US" altLang="zh-CN" sz="2000" dirty="0">
                <a:latin typeface="SimHei" panose="02010609060101010101" pitchFamily="49" charset="-122"/>
                <a:ea typeface="SimHei" panose="02010609060101010101" pitchFamily="49" charset="-122"/>
                <a:cs typeface="Times New Roman" panose="02020603050405020304" pitchFamily="18" charset="0"/>
              </a:rPr>
              <a:t>2.</a:t>
            </a:r>
            <a:r>
              <a:rPr lang="zh-CN" altLang="en-US" sz="2000" dirty="0">
                <a:latin typeface="SimHei" panose="02010609060101010101" pitchFamily="49" charset="-122"/>
                <a:ea typeface="SimHei" panose="02010609060101010101" pitchFamily="49" charset="-122"/>
                <a:cs typeface="Times New Roman" panose="02020603050405020304" pitchFamily="18" charset="0"/>
              </a:rPr>
              <a:t>使用</a:t>
            </a:r>
            <a:r>
              <a:rPr lang="en-US" altLang="zh-CN" sz="2000" dirty="0" err="1">
                <a:latin typeface="SimHei" panose="02010609060101010101" pitchFamily="49" charset="-122"/>
                <a:ea typeface="SimHei" panose="02010609060101010101" pitchFamily="49" charset="-122"/>
                <a:cs typeface="Times New Roman" panose="02020603050405020304" pitchFamily="18" charset="0"/>
              </a:rPr>
              <a:t>Faiss</a:t>
            </a:r>
            <a:r>
              <a:rPr lang="zh-CN" altLang="en-US" sz="2000" dirty="0">
                <a:latin typeface="SimHei" panose="02010609060101010101" pitchFamily="49" charset="-122"/>
                <a:ea typeface="SimHei" panose="02010609060101010101" pitchFamily="49" charset="-122"/>
                <a:cs typeface="Times New Roman" panose="02020603050405020304" pitchFamily="18" charset="0"/>
              </a:rPr>
              <a:t>构建</a:t>
            </a:r>
            <a:r>
              <a:rPr lang="en" altLang="zh-CN" sz="2000" dirty="0">
                <a:latin typeface="SimHei" panose="02010609060101010101" pitchFamily="49" charset="-122"/>
                <a:ea typeface="SimHei" panose="02010609060101010101" pitchFamily="49" charset="-122"/>
                <a:cs typeface="Times New Roman" panose="02020603050405020304" pitchFamily="18" charset="0"/>
              </a:rPr>
              <a:t>IndexFlatL2</a:t>
            </a:r>
            <a:r>
              <a:rPr lang="zh-CN" altLang="en-US" sz="2000" dirty="0">
                <a:latin typeface="SimHei" panose="02010609060101010101" pitchFamily="49" charset="-122"/>
                <a:ea typeface="SimHei" panose="02010609060101010101" pitchFamily="49" charset="-122"/>
                <a:cs typeface="Times New Roman" panose="02020603050405020304" pitchFamily="18" charset="0"/>
              </a:rPr>
              <a:t>索引</a:t>
            </a:r>
            <a:endParaRPr lang="en-US" altLang="zh-CN" sz="2000" dirty="0">
              <a:latin typeface="SimHei" panose="02010609060101010101" pitchFamily="49" charset="-122"/>
              <a:ea typeface="SimHei" panose="02010609060101010101" pitchFamily="49" charset="-122"/>
              <a:cs typeface="Times New Roman" panose="02020603050405020304" pitchFamily="18" charset="0"/>
            </a:endParaRPr>
          </a:p>
          <a:p>
            <a:pPr>
              <a:lnSpc>
                <a:spcPct val="150000"/>
              </a:lnSpc>
            </a:pPr>
            <a:r>
              <a:rPr lang="en-US" altLang="zh-CN" sz="2000" dirty="0">
                <a:latin typeface="SimHei" panose="02010609060101010101" pitchFamily="49" charset="-122"/>
                <a:ea typeface="SimHei" panose="02010609060101010101" pitchFamily="49" charset="-122"/>
                <a:cs typeface="Times New Roman" panose="02020603050405020304" pitchFamily="18" charset="0"/>
              </a:rPr>
              <a:t>3.</a:t>
            </a:r>
            <a:r>
              <a:rPr lang="zh-CN" altLang="en-US" sz="2000" dirty="0">
                <a:latin typeface="SimHei" panose="02010609060101010101" pitchFamily="49" charset="-122"/>
                <a:ea typeface="SimHei" panose="02010609060101010101" pitchFamily="49" charset="-122"/>
                <a:cs typeface="Times New Roman" panose="02020603050405020304" pitchFamily="18" charset="0"/>
              </a:rPr>
              <a:t>将查询文本嵌入，将查询向量传递索引进行检索</a:t>
            </a:r>
            <a:endParaRPr lang="en-US" altLang="zh-CN" sz="2000" dirty="0">
              <a:latin typeface="SimHei" panose="02010609060101010101" pitchFamily="49" charset="-122"/>
              <a:ea typeface="SimHei" panose="02010609060101010101" pitchFamily="49" charset="-122"/>
              <a:cs typeface="Times New Roman" panose="02020603050405020304" pitchFamily="18" charset="0"/>
            </a:endParaRPr>
          </a:p>
          <a:p>
            <a:pPr>
              <a:lnSpc>
                <a:spcPct val="150000"/>
              </a:lnSpc>
            </a:pPr>
            <a:r>
              <a:rPr lang="en-US" altLang="zh-CN" sz="2000" dirty="0">
                <a:latin typeface="SimHei" panose="02010609060101010101" pitchFamily="49" charset="-122"/>
                <a:ea typeface="SimHei" panose="02010609060101010101" pitchFamily="49" charset="-122"/>
                <a:cs typeface="Times New Roman" panose="02020603050405020304" pitchFamily="18" charset="0"/>
              </a:rPr>
              <a:t>4.</a:t>
            </a:r>
            <a:r>
              <a:rPr lang="zh-CN" altLang="en-US" sz="2000" dirty="0">
                <a:latin typeface="SimHei" panose="02010609060101010101" pitchFamily="49" charset="-122"/>
                <a:ea typeface="SimHei" panose="02010609060101010101" pitchFamily="49" charset="-122"/>
                <a:cs typeface="Times New Roman" panose="02020603050405020304" pitchFamily="18" charset="0"/>
              </a:rPr>
              <a:t>将检索到的嵌入向量映射回原始知识图谱  </a:t>
            </a:r>
            <a:endParaRPr lang="zh-CN" altLang="zh-CN" sz="2000" dirty="0">
              <a:latin typeface="SimHei" panose="02010609060101010101" pitchFamily="49" charset="-122"/>
              <a:ea typeface="SimHei"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480732901"/>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1"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ppt_x"/>
                                          </p:val>
                                        </p:tav>
                                        <p:tav tm="100000">
                                          <p:val>
                                            <p:strVal val="#ppt_x"/>
                                          </p:val>
                                        </p:tav>
                                      </p:tavLst>
                                    </p:anim>
                                    <p:anim calcmode="lin" valueType="num">
                                      <p:cBhvr additive="base">
                                        <p:cTn id="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500" fill="hold"/>
                                        <p:tgtEl>
                                          <p:spTgt spid="25"/>
                                        </p:tgtEl>
                                        <p:attrNameLst>
                                          <p:attrName>ppt_x</p:attrName>
                                        </p:attrNameLst>
                                      </p:cBhvr>
                                      <p:tavLst>
                                        <p:tav tm="0">
                                          <p:val>
                                            <p:strVal val="#ppt_x"/>
                                          </p:val>
                                        </p:tav>
                                        <p:tav tm="100000">
                                          <p:val>
                                            <p:strVal val="#ppt_x"/>
                                          </p:val>
                                        </p:tav>
                                      </p:tavLst>
                                    </p:anim>
                                    <p:anim calcmode="lin" valueType="num">
                                      <p:cBhvr additive="base">
                                        <p:cTn id="20" dur="5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500" fill="hold"/>
                                        <p:tgtEl>
                                          <p:spTgt spid="20"/>
                                        </p:tgtEl>
                                        <p:attrNameLst>
                                          <p:attrName>ppt_x</p:attrName>
                                        </p:attrNameLst>
                                      </p:cBhvr>
                                      <p:tavLst>
                                        <p:tav tm="0">
                                          <p:val>
                                            <p:strVal val="#ppt_x"/>
                                          </p:val>
                                        </p:tav>
                                        <p:tav tm="100000">
                                          <p:val>
                                            <p:strVal val="#ppt_x"/>
                                          </p:val>
                                        </p:tav>
                                      </p:tavLst>
                                    </p:anim>
                                    <p:anim calcmode="lin" valueType="num">
                                      <p:cBhvr additive="base">
                                        <p:cTn id="24" dur="5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ppt_x"/>
                                          </p:val>
                                        </p:tav>
                                        <p:tav tm="100000">
                                          <p:val>
                                            <p:strVal val="#ppt_x"/>
                                          </p:val>
                                        </p:tav>
                                      </p:tavLst>
                                    </p:anim>
                                    <p:anim calcmode="lin" valueType="num">
                                      <p:cBhvr additive="base">
                                        <p:cTn id="28" dur="500" fill="hold"/>
                                        <p:tgtEl>
                                          <p:spTgt spid="1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ppt_x"/>
                                          </p:val>
                                        </p:tav>
                                        <p:tav tm="100000">
                                          <p:val>
                                            <p:strVal val="#ppt_x"/>
                                          </p:val>
                                        </p:tav>
                                      </p:tavLst>
                                    </p:anim>
                                    <p:anim calcmode="lin" valueType="num">
                                      <p:cBhvr additive="base">
                                        <p:cTn id="3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7"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633670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t>
            </a: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领域基准测试</a:t>
            </a: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21</a:t>
            </a:fld>
            <a:endParaRPr lang="zh-CN" altLang="en-US" dirty="0"/>
          </a:p>
        </p:txBody>
      </p:sp>
      <p:sp>
        <p:nvSpPr>
          <p:cNvPr id="9" name="文本框 8">
            <a:extLst>
              <a:ext uri="{FF2B5EF4-FFF2-40B4-BE49-F238E27FC236}">
                <a16:creationId xmlns:a16="http://schemas.microsoft.com/office/drawing/2014/main" id="{FB5ADABF-E1E7-3541-B8D8-E37E69EBF589}"/>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知识图谱与数据集构造</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
        <p:nvSpPr>
          <p:cNvPr id="10" name="文本框 9">
            <a:extLst>
              <a:ext uri="{FF2B5EF4-FFF2-40B4-BE49-F238E27FC236}">
                <a16:creationId xmlns:a16="http://schemas.microsoft.com/office/drawing/2014/main" id="{E734B7A0-8535-3345-A6CE-7F0E17366E85}"/>
              </a:ext>
            </a:extLst>
          </p:cNvPr>
          <p:cNvSpPr txBox="1"/>
          <p:nvPr/>
        </p:nvSpPr>
        <p:spPr>
          <a:xfrm>
            <a:off x="659396" y="1988840"/>
            <a:ext cx="10873208" cy="2246769"/>
          </a:xfrm>
          <a:prstGeom prst="rect">
            <a:avLst/>
          </a:prstGeom>
          <a:noFill/>
        </p:spPr>
        <p:txBody>
          <a:bodyPr wrap="square" rtlCol="0">
            <a:spAutoFit/>
          </a:bodyPr>
          <a:lstStyle/>
          <a:p>
            <a:pPr marL="285750" indent="-285750">
              <a:buFont typeface="Wingdings" pitchFamily="2" charset="2"/>
              <a:buChar char="l"/>
            </a:pPr>
            <a:r>
              <a:rPr lang="zh-CN" altLang="en-US" sz="2400" b="1" dirty="0">
                <a:latin typeface="SimHei" panose="02010609060101010101" pitchFamily="49" charset="-122"/>
                <a:ea typeface="SimHei" panose="02010609060101010101" pitchFamily="49" charset="-122"/>
              </a:rPr>
              <a:t>知识图谱</a:t>
            </a:r>
            <a:endParaRPr lang="en-US" altLang="zh-CN" sz="2400" b="1" dirty="0">
              <a:latin typeface="SimHei" panose="02010609060101010101" pitchFamily="49" charset="-122"/>
              <a:ea typeface="SimHei" panose="02010609060101010101" pitchFamily="49" charset="-122"/>
            </a:endParaRPr>
          </a:p>
          <a:p>
            <a:r>
              <a:rPr lang="zh-CN" altLang="en-US" sz="2000" dirty="0">
                <a:latin typeface="SimHei" panose="02010609060101010101" pitchFamily="49" charset="-122"/>
                <a:ea typeface="SimHei" panose="02010609060101010101" pitchFamily="49" charset="-122"/>
              </a:rPr>
              <a:t>获取科学教育知识点名称</a:t>
            </a:r>
            <a:r>
              <a:rPr lang="en-US" altLang="zh-CN" sz="2400" b="1" dirty="0">
                <a:solidFill>
                  <a:srgbClr val="FF0000"/>
                </a:solidFill>
                <a:latin typeface="SimHei" panose="02010609060101010101" pitchFamily="49" charset="-122"/>
                <a:ea typeface="SimHei" panose="02010609060101010101" pitchFamily="49" charset="-122"/>
              </a:rPr>
              <a:t>5588</a:t>
            </a:r>
            <a:r>
              <a:rPr lang="zh-CN" altLang="en-US" sz="2400" b="1" dirty="0">
                <a:solidFill>
                  <a:srgbClr val="FF0000"/>
                </a:solidFill>
                <a:latin typeface="SimHei" panose="02010609060101010101" pitchFamily="49" charset="-122"/>
                <a:ea typeface="SimHei" panose="02010609060101010101" pitchFamily="49" charset="-122"/>
              </a:rPr>
              <a:t>个</a:t>
            </a:r>
            <a:r>
              <a:rPr lang="zh-CN" altLang="en-US" sz="2000" dirty="0">
                <a:latin typeface="SimHei" panose="02010609060101010101" pitchFamily="49" charset="-122"/>
                <a:ea typeface="SimHei" panose="02010609060101010101" pitchFamily="49" charset="-122"/>
              </a:rPr>
              <a:t>。</a:t>
            </a:r>
          </a:p>
          <a:p>
            <a:r>
              <a:rPr lang="zh-CN" altLang="en-US" sz="2000" dirty="0">
                <a:latin typeface="SimHei" panose="02010609060101010101" pitchFamily="49" charset="-122"/>
                <a:ea typeface="SimHei" panose="02010609060101010101" pitchFamily="49" charset="-122"/>
              </a:rPr>
              <a:t>构造了一个包含</a:t>
            </a:r>
            <a:r>
              <a:rPr lang="en-US" altLang="zh-CN" sz="2400" dirty="0">
                <a:solidFill>
                  <a:srgbClr val="FF0000"/>
                </a:solidFill>
                <a:latin typeface="SimHei" panose="02010609060101010101" pitchFamily="49" charset="-122"/>
                <a:ea typeface="SimHei" panose="02010609060101010101" pitchFamily="49" charset="-122"/>
              </a:rPr>
              <a:t>100000</a:t>
            </a:r>
            <a:r>
              <a:rPr lang="zh-CN" altLang="en-US" sz="2400" dirty="0">
                <a:solidFill>
                  <a:srgbClr val="FF0000"/>
                </a:solidFill>
                <a:latin typeface="SimHei" panose="02010609060101010101" pitchFamily="49" charset="-122"/>
                <a:ea typeface="SimHei" panose="02010609060101010101" pitchFamily="49" charset="-122"/>
              </a:rPr>
              <a:t>条</a:t>
            </a:r>
            <a:r>
              <a:rPr lang="zh-CN" altLang="en-US" sz="2000" dirty="0">
                <a:latin typeface="SimHei" panose="02010609060101010101" pitchFamily="49" charset="-122"/>
                <a:ea typeface="SimHei" panose="02010609060101010101" pitchFamily="49" charset="-122"/>
              </a:rPr>
              <a:t>知识图谱三元组的科学教育知识图谱。</a:t>
            </a:r>
            <a:endParaRPr lang="en-US" altLang="zh-CN" sz="2000" dirty="0">
              <a:latin typeface="SimHei" panose="02010609060101010101" pitchFamily="49" charset="-122"/>
              <a:ea typeface="SimHei" panose="02010609060101010101" pitchFamily="49" charset="-122"/>
            </a:endParaRPr>
          </a:p>
          <a:p>
            <a:endParaRPr lang="en-US" altLang="zh-CN" sz="2000" dirty="0">
              <a:latin typeface="SimHei" panose="02010609060101010101" pitchFamily="49" charset="-122"/>
              <a:ea typeface="SimHei" panose="02010609060101010101" pitchFamily="49" charset="-122"/>
            </a:endParaRPr>
          </a:p>
          <a:p>
            <a:pPr marL="285750" indent="-285750">
              <a:buFont typeface="Wingdings" pitchFamily="2" charset="2"/>
              <a:buChar char="l"/>
            </a:pPr>
            <a:r>
              <a:rPr lang="zh-CN" altLang="en-US" sz="2400" b="1" dirty="0">
                <a:latin typeface="SimHei" panose="02010609060101010101" pitchFamily="49" charset="-122"/>
                <a:ea typeface="SimHei" panose="02010609060101010101" pitchFamily="49" charset="-122"/>
              </a:rPr>
              <a:t>数据集</a:t>
            </a:r>
            <a:endParaRPr lang="en-US" altLang="zh-CN" sz="2400" b="1" dirty="0">
              <a:latin typeface="SimHei" panose="02010609060101010101" pitchFamily="49" charset="-122"/>
              <a:ea typeface="SimHei" panose="02010609060101010101" pitchFamily="49" charset="-122"/>
            </a:endParaRPr>
          </a:p>
          <a:p>
            <a:r>
              <a:rPr lang="zh-CN" altLang="en-US" sz="2000" dirty="0">
                <a:latin typeface="SimHei" panose="02010609060101010101" pitchFamily="49" charset="-122"/>
                <a:ea typeface="SimHei" panose="02010609060101010101" pitchFamily="49" charset="-122"/>
              </a:rPr>
              <a:t>构造了包含</a:t>
            </a:r>
            <a:r>
              <a:rPr lang="en-US" altLang="zh-CN" sz="2400" dirty="0">
                <a:solidFill>
                  <a:srgbClr val="FF0000"/>
                </a:solidFill>
                <a:latin typeface="SimHei" panose="02010609060101010101" pitchFamily="49" charset="-122"/>
                <a:ea typeface="SimHei" panose="02010609060101010101" pitchFamily="49" charset="-122"/>
              </a:rPr>
              <a:t>50</a:t>
            </a:r>
            <a:r>
              <a:rPr lang="zh-CN" altLang="en-US" sz="2400" dirty="0">
                <a:solidFill>
                  <a:srgbClr val="FF0000"/>
                </a:solidFill>
                <a:latin typeface="SimHei" panose="02010609060101010101" pitchFamily="49" charset="-122"/>
                <a:ea typeface="SimHei" panose="02010609060101010101" pitchFamily="49" charset="-122"/>
              </a:rPr>
              <a:t>条</a:t>
            </a:r>
            <a:r>
              <a:rPr lang="zh-CN" altLang="en-US" sz="2000" dirty="0">
                <a:latin typeface="SimHei" panose="02010609060101010101" pitchFamily="49" charset="-122"/>
                <a:ea typeface="SimHei" panose="02010609060101010101" pitchFamily="49" charset="-122"/>
              </a:rPr>
              <a:t>与本文构建的科学教育知识图谱相关的</a:t>
            </a:r>
            <a:r>
              <a:rPr lang="zh-CN" altLang="en-US" sz="2400" dirty="0">
                <a:solidFill>
                  <a:srgbClr val="FF0000"/>
                </a:solidFill>
                <a:latin typeface="SimHei" panose="02010609060101010101" pitchFamily="49" charset="-122"/>
                <a:ea typeface="SimHei" panose="02010609060101010101" pitchFamily="49" charset="-122"/>
              </a:rPr>
              <a:t>自然问答对</a:t>
            </a:r>
            <a:r>
              <a:rPr lang="zh-CN" altLang="en-US" sz="2000" dirty="0">
                <a:latin typeface="SimHei" panose="02010609060101010101" pitchFamily="49" charset="-122"/>
                <a:ea typeface="SimHei" panose="02010609060101010101" pitchFamily="49" charset="-122"/>
              </a:rPr>
              <a:t>作为测试数据集。 </a:t>
            </a:r>
          </a:p>
        </p:txBody>
      </p:sp>
    </p:spTree>
    <p:extLst>
      <p:ext uri="{BB962C8B-B14F-4D97-AF65-F5344CB8AC3E}">
        <p14:creationId xmlns:p14="http://schemas.microsoft.com/office/powerpoint/2010/main" val="615178410"/>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t>
            </a: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领域基准测试</a:t>
            </a: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22</a:t>
            </a:fld>
            <a:endParaRPr lang="zh-CN" altLang="en-US" dirty="0"/>
          </a:p>
        </p:txBody>
      </p:sp>
      <p:sp>
        <p:nvSpPr>
          <p:cNvPr id="9" name="文本框 8">
            <a:extLst>
              <a:ext uri="{FF2B5EF4-FFF2-40B4-BE49-F238E27FC236}">
                <a16:creationId xmlns:a16="http://schemas.microsoft.com/office/drawing/2014/main" id="{FB5ADABF-E1E7-3541-B8D8-E37E69EBF589}"/>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评价方法</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
        <p:nvSpPr>
          <p:cNvPr id="10" name="文本框 9">
            <a:extLst>
              <a:ext uri="{FF2B5EF4-FFF2-40B4-BE49-F238E27FC236}">
                <a16:creationId xmlns:a16="http://schemas.microsoft.com/office/drawing/2014/main" id="{E734B7A0-8535-3345-A6CE-7F0E17366E85}"/>
              </a:ext>
            </a:extLst>
          </p:cNvPr>
          <p:cNvSpPr txBox="1"/>
          <p:nvPr/>
        </p:nvSpPr>
        <p:spPr>
          <a:xfrm>
            <a:off x="659396" y="1776874"/>
            <a:ext cx="10873208" cy="400110"/>
          </a:xfrm>
          <a:prstGeom prst="rect">
            <a:avLst/>
          </a:prstGeom>
          <a:noFill/>
        </p:spPr>
        <p:txBody>
          <a:bodyPr wrap="square" rtlCol="0">
            <a:spAutoFit/>
          </a:bodyPr>
          <a:lstStyle/>
          <a:p>
            <a:r>
              <a:rPr lang="zh-CN" altLang="en-US" sz="2000" b="1" dirty="0">
                <a:latin typeface="SimHei" panose="02010609060101010101" pitchFamily="49" charset="-122"/>
                <a:ea typeface="SimHei" panose="02010609060101010101" pitchFamily="49" charset="-122"/>
              </a:rPr>
              <a:t>选用忠实度</a:t>
            </a:r>
            <a:r>
              <a:rPr lang="en-US" altLang="zh-CN" sz="2000" b="1" dirty="0">
                <a:latin typeface="SimHei" panose="02010609060101010101" pitchFamily="49" charset="-122"/>
                <a:ea typeface="SimHei" panose="02010609060101010101" pitchFamily="49" charset="-122"/>
              </a:rPr>
              <a:t>(Faithfulness)</a:t>
            </a:r>
            <a:r>
              <a:rPr lang="zh-CN" altLang="en-US" sz="2000" b="1" dirty="0">
                <a:latin typeface="SimHei" panose="02010609060101010101" pitchFamily="49" charset="-122"/>
                <a:ea typeface="SimHei" panose="02010609060101010101" pitchFamily="49" charset="-122"/>
              </a:rPr>
              <a:t>、答案正确性</a:t>
            </a:r>
            <a:r>
              <a:rPr lang="en-US" altLang="zh-CN" sz="2000" b="1" dirty="0">
                <a:latin typeface="SimHei" panose="02010609060101010101" pitchFamily="49" charset="-122"/>
                <a:ea typeface="SimHei" panose="02010609060101010101" pitchFamily="49" charset="-122"/>
              </a:rPr>
              <a:t>(Answer Correctness)</a:t>
            </a:r>
            <a:r>
              <a:rPr lang="zh-CN" altLang="en-US" sz="2000" b="1" dirty="0">
                <a:latin typeface="SimHei" panose="02010609060101010101" pitchFamily="49" charset="-122"/>
                <a:ea typeface="SimHei" panose="02010609060101010101" pitchFamily="49" charset="-122"/>
              </a:rPr>
              <a:t>这两个评价指标。</a:t>
            </a:r>
          </a:p>
        </p:txBody>
      </p:sp>
      <p:sp>
        <p:nvSpPr>
          <p:cNvPr id="7" name="文本框 6">
            <a:extLst>
              <a:ext uri="{FF2B5EF4-FFF2-40B4-BE49-F238E27FC236}">
                <a16:creationId xmlns:a16="http://schemas.microsoft.com/office/drawing/2014/main" id="{39ED3BE8-27A7-B441-80B9-E8CD00B1DDAB}"/>
              </a:ext>
            </a:extLst>
          </p:cNvPr>
          <p:cNvSpPr txBox="1"/>
          <p:nvPr/>
        </p:nvSpPr>
        <p:spPr>
          <a:xfrm>
            <a:off x="659396" y="2311137"/>
            <a:ext cx="10873208" cy="2790187"/>
          </a:xfrm>
          <a:prstGeom prst="rect">
            <a:avLst/>
          </a:prstGeom>
          <a:noFill/>
        </p:spPr>
        <p:txBody>
          <a:bodyPr wrap="square" rtlCol="0">
            <a:spAutoFit/>
          </a:bodyPr>
          <a:lstStyle/>
          <a:p>
            <a:pPr marL="285750" indent="-285750">
              <a:lnSpc>
                <a:spcPct val="150000"/>
              </a:lnSpc>
              <a:buFont typeface="Wingdings" pitchFamily="2" charset="2"/>
              <a:buChar char="l"/>
            </a:pPr>
            <a:r>
              <a:rPr lang="zh-CN" altLang="en-US" sz="2000" b="1" dirty="0">
                <a:latin typeface="SimHei" panose="02010609060101010101" pitchFamily="49" charset="-122"/>
                <a:ea typeface="SimHei" panose="02010609060101010101" pitchFamily="49" charset="-122"/>
              </a:rPr>
              <a:t>忠实度</a:t>
            </a:r>
            <a:endParaRPr lang="en-US" altLang="zh-CN" sz="2000" b="1" dirty="0">
              <a:latin typeface="SimHei" panose="02010609060101010101" pitchFamily="49" charset="-122"/>
              <a:ea typeface="SimHei" panose="02010609060101010101" pitchFamily="49" charset="-122"/>
            </a:endParaRPr>
          </a:p>
          <a:p>
            <a:pPr>
              <a:lnSpc>
                <a:spcPct val="150000"/>
              </a:lnSpc>
            </a:pPr>
            <a:r>
              <a:rPr lang="zh-CN" altLang="en-US" sz="2000" dirty="0">
                <a:latin typeface="SimHei" panose="02010609060101010101" pitchFamily="49" charset="-122"/>
                <a:ea typeface="SimHei" panose="02010609060101010101" pitchFamily="49" charset="-122"/>
              </a:rPr>
              <a:t>忠实度是用来衡量生成答案与检索得到的参考背景知识之间</a:t>
            </a:r>
            <a:r>
              <a:rPr lang="zh-CN" altLang="en-US" sz="2000" dirty="0">
                <a:solidFill>
                  <a:srgbClr val="FF0000"/>
                </a:solidFill>
                <a:latin typeface="SimHei" panose="02010609060101010101" pitchFamily="49" charset="-122"/>
                <a:ea typeface="SimHei" panose="02010609060101010101" pitchFamily="49" charset="-122"/>
              </a:rPr>
              <a:t>事实一致性</a:t>
            </a:r>
            <a:r>
              <a:rPr lang="zh-CN" altLang="en-US" sz="2000" dirty="0">
                <a:latin typeface="SimHei" panose="02010609060101010101" pitchFamily="49" charset="-122"/>
                <a:ea typeface="SimHei" panose="02010609060101010101" pitchFamily="49" charset="-122"/>
              </a:rPr>
              <a:t>的指标。</a:t>
            </a:r>
            <a:endParaRPr lang="en-US" altLang="zh-CN" sz="2000" dirty="0">
              <a:latin typeface="SimHei" panose="02010609060101010101" pitchFamily="49" charset="-122"/>
              <a:ea typeface="SimHei" panose="02010609060101010101" pitchFamily="49" charset="-122"/>
            </a:endParaRPr>
          </a:p>
          <a:p>
            <a:pPr>
              <a:lnSpc>
                <a:spcPct val="150000"/>
              </a:lnSpc>
            </a:pPr>
            <a:r>
              <a:rPr lang="zh-CN" altLang="en-US" sz="2000" dirty="0">
                <a:latin typeface="SimHei" panose="02010609060101010101" pitchFamily="49" charset="-122"/>
                <a:ea typeface="SimHei" panose="02010609060101010101" pitchFamily="49" charset="-122"/>
              </a:rPr>
              <a:t>大模型生成答案包含的信息量有多少来自从检索捕获的信息量。</a:t>
            </a:r>
            <a:endParaRPr lang="en-US" altLang="zh-CN" sz="2000" dirty="0">
              <a:latin typeface="SimHei" panose="02010609060101010101" pitchFamily="49" charset="-122"/>
              <a:ea typeface="SimHei" panose="02010609060101010101" pitchFamily="49" charset="-122"/>
            </a:endParaRPr>
          </a:p>
          <a:p>
            <a:pPr marL="285750" indent="-285750">
              <a:lnSpc>
                <a:spcPct val="150000"/>
              </a:lnSpc>
              <a:buFont typeface="Wingdings" pitchFamily="2" charset="2"/>
              <a:buChar char="l"/>
            </a:pPr>
            <a:r>
              <a:rPr lang="zh-CN" altLang="en-US" sz="2000" b="1" dirty="0">
                <a:latin typeface="SimHei" panose="02010609060101010101" pitchFamily="49" charset="-122"/>
                <a:ea typeface="SimHei" panose="02010609060101010101" pitchFamily="49" charset="-122"/>
              </a:rPr>
              <a:t>答案正确性</a:t>
            </a:r>
          </a:p>
          <a:p>
            <a:pPr>
              <a:lnSpc>
                <a:spcPct val="150000"/>
              </a:lnSpc>
            </a:pPr>
            <a:r>
              <a:rPr lang="zh-CN" altLang="en-US" sz="2000" dirty="0">
                <a:latin typeface="SimHei" panose="02010609060101010101" pitchFamily="49" charset="-122"/>
                <a:ea typeface="SimHei" panose="02010609060101010101" pitchFamily="49" charset="-122"/>
              </a:rPr>
              <a:t>答案正确性涉及评估生成的答案与真实答案的准确性。答案正确性依赖于两个方面：</a:t>
            </a:r>
            <a:r>
              <a:rPr lang="zh-CN" altLang="en-US" sz="2000" b="1" dirty="0">
                <a:latin typeface="SimHei" panose="02010609060101010101" pitchFamily="49" charset="-122"/>
                <a:ea typeface="SimHei" panose="02010609060101010101" pitchFamily="49" charset="-122"/>
              </a:rPr>
              <a:t>生成答案的</a:t>
            </a:r>
            <a:r>
              <a:rPr lang="zh-CN" altLang="en-US" sz="2000" b="1" dirty="0">
                <a:solidFill>
                  <a:srgbClr val="FF0000"/>
                </a:solidFill>
                <a:latin typeface="SimHei" panose="02010609060101010101" pitchFamily="49" charset="-122"/>
                <a:ea typeface="SimHei" panose="02010609060101010101" pitchFamily="49" charset="-122"/>
              </a:rPr>
              <a:t>事实正确性</a:t>
            </a:r>
            <a:r>
              <a:rPr lang="zh-CN" altLang="en-US" sz="2000" dirty="0">
                <a:latin typeface="SimHei" panose="02010609060101010101" pitchFamily="49" charset="-122"/>
                <a:ea typeface="SimHei" panose="02010609060101010101" pitchFamily="49" charset="-122"/>
              </a:rPr>
              <a:t>和</a:t>
            </a:r>
            <a:r>
              <a:rPr lang="zh-CN" altLang="en-US" sz="2000" b="1" dirty="0">
                <a:latin typeface="SimHei" panose="02010609060101010101" pitchFamily="49" charset="-122"/>
                <a:ea typeface="SimHei" panose="02010609060101010101" pitchFamily="49" charset="-122"/>
              </a:rPr>
              <a:t>生成答案与真实答案之间的</a:t>
            </a:r>
            <a:r>
              <a:rPr lang="zh-CN" altLang="en-US" sz="2000" b="1" dirty="0">
                <a:solidFill>
                  <a:srgbClr val="FF0000"/>
                </a:solidFill>
                <a:latin typeface="SimHei" panose="02010609060101010101" pitchFamily="49" charset="-122"/>
                <a:ea typeface="SimHei" panose="02010609060101010101" pitchFamily="49" charset="-122"/>
              </a:rPr>
              <a:t>语义相似性</a:t>
            </a:r>
            <a:r>
              <a:rPr lang="zh-CN" altLang="en-US" sz="2000" dirty="0">
                <a:latin typeface="SimHei" panose="02010609060101010101" pitchFamily="49" charset="-122"/>
                <a:ea typeface="SimHei" panose="02010609060101010101" pitchFamily="49" charset="-122"/>
              </a:rPr>
              <a:t>。</a:t>
            </a:r>
          </a:p>
        </p:txBody>
      </p:sp>
    </p:spTree>
    <p:extLst>
      <p:ext uri="{BB962C8B-B14F-4D97-AF65-F5344CB8AC3E}">
        <p14:creationId xmlns:p14="http://schemas.microsoft.com/office/powerpoint/2010/main" val="1094620931"/>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t>
            </a: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领域基准测试</a:t>
            </a: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23</a:t>
            </a:fld>
            <a:endParaRPr lang="zh-CN" altLang="en-US" dirty="0"/>
          </a:p>
        </p:txBody>
      </p:sp>
      <p:sp>
        <p:nvSpPr>
          <p:cNvPr id="9" name="文本框 8">
            <a:extLst>
              <a:ext uri="{FF2B5EF4-FFF2-40B4-BE49-F238E27FC236}">
                <a16:creationId xmlns:a16="http://schemas.microsoft.com/office/drawing/2014/main" id="{FB5ADABF-E1E7-3541-B8D8-E37E69EBF589}"/>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评价方法</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
        <p:nvSpPr>
          <p:cNvPr id="7" name="文本框 6">
            <a:extLst>
              <a:ext uri="{FF2B5EF4-FFF2-40B4-BE49-F238E27FC236}">
                <a16:creationId xmlns:a16="http://schemas.microsoft.com/office/drawing/2014/main" id="{39ED3BE8-27A7-B441-80B9-E8CD00B1DDAB}"/>
              </a:ext>
            </a:extLst>
          </p:cNvPr>
          <p:cNvSpPr txBox="1"/>
          <p:nvPr/>
        </p:nvSpPr>
        <p:spPr>
          <a:xfrm>
            <a:off x="659396" y="1651084"/>
            <a:ext cx="10873208" cy="400110"/>
          </a:xfrm>
          <a:prstGeom prst="rect">
            <a:avLst/>
          </a:prstGeom>
          <a:noFill/>
        </p:spPr>
        <p:txBody>
          <a:bodyPr wrap="square" rtlCol="0">
            <a:spAutoFit/>
          </a:bodyPr>
          <a:lstStyle/>
          <a:p>
            <a:pPr marL="285750" indent="-285750">
              <a:buFont typeface="Wingdings" pitchFamily="2" charset="2"/>
              <a:buChar char="l"/>
            </a:pPr>
            <a:r>
              <a:rPr lang="zh-CN" altLang="zh-CN" sz="2000" b="1" dirty="0">
                <a:latin typeface="SimHei" panose="02010609060101010101" pitchFamily="49" charset="-122"/>
                <a:ea typeface="SimHei" panose="02010609060101010101" pitchFamily="49" charset="-122"/>
              </a:rPr>
              <a:t>实验一</a:t>
            </a:r>
            <a:r>
              <a:rPr lang="zh-CN" altLang="en-US" sz="2000" b="1" dirty="0">
                <a:latin typeface="SimHei" panose="02010609060101010101" pitchFamily="49" charset="-122"/>
                <a:ea typeface="SimHei" panose="02010609060101010101" pitchFamily="49" charset="-122"/>
              </a:rPr>
              <a:t> </a:t>
            </a:r>
            <a:r>
              <a:rPr lang="zh-CN" altLang="en-US" sz="2000" b="1" dirty="0">
                <a:latin typeface="SimHei" panose="02010609060101010101" pitchFamily="49" charset="-122"/>
                <a:ea typeface="SimHei" panose="02010609060101010101" pitchFamily="49" charset="-122"/>
                <a:cs typeface="Arial" panose="020B0604020202020204" pitchFamily="34" charset="0"/>
              </a:rPr>
              <a:t>以</a:t>
            </a:r>
            <a:r>
              <a:rPr lang="zh-CN" altLang="en-US" sz="2000" b="1" dirty="0">
                <a:solidFill>
                  <a:srgbClr val="FF0000"/>
                </a:solidFill>
                <a:latin typeface="SimHei" panose="02010609060101010101" pitchFamily="49" charset="-122"/>
                <a:ea typeface="SimHei" panose="02010609060101010101" pitchFamily="49" charset="-122"/>
                <a:cs typeface="Arial" panose="020B0604020202020204" pitchFamily="34" charset="0"/>
              </a:rPr>
              <a:t>知识图谱子图</a:t>
            </a:r>
            <a:r>
              <a:rPr lang="zh-CN" altLang="en-US" sz="2000" b="1" dirty="0">
                <a:latin typeface="SimHei" panose="02010609060101010101" pitchFamily="49" charset="-122"/>
                <a:ea typeface="SimHei" panose="02010609060101010101" pitchFamily="49" charset="-122"/>
                <a:cs typeface="Arial" panose="020B0604020202020204" pitchFamily="34" charset="0"/>
              </a:rPr>
              <a:t>作为检索单位的检索方法</a:t>
            </a:r>
            <a:r>
              <a:rPr lang="zh-CN" altLang="en-US" sz="2000" b="1" dirty="0">
                <a:latin typeface="SimHei" panose="02010609060101010101" pitchFamily="49" charset="-122"/>
                <a:ea typeface="SimHei" panose="02010609060101010101" pitchFamily="49" charset="-122"/>
              </a:rPr>
              <a:t>优越性</a:t>
            </a:r>
            <a:r>
              <a:rPr lang="zh-CN" altLang="zh-CN" sz="2000" b="1" dirty="0">
                <a:latin typeface="SimHei" panose="02010609060101010101" pitchFamily="49" charset="-122"/>
                <a:ea typeface="SimHei" panose="02010609060101010101" pitchFamily="49" charset="-122"/>
              </a:rPr>
              <a:t>对比</a:t>
            </a:r>
            <a:endParaRPr lang="zh-CN" altLang="en-US" sz="2000" b="1" dirty="0">
              <a:latin typeface="SimHei" panose="02010609060101010101" pitchFamily="49" charset="-122"/>
              <a:ea typeface="SimHei" panose="02010609060101010101" pitchFamily="49" charset="-122"/>
            </a:endParaRPr>
          </a:p>
        </p:txBody>
      </p:sp>
      <p:pic>
        <p:nvPicPr>
          <p:cNvPr id="4" name="图片 3">
            <a:extLst>
              <a:ext uri="{FF2B5EF4-FFF2-40B4-BE49-F238E27FC236}">
                <a16:creationId xmlns:a16="http://schemas.microsoft.com/office/drawing/2014/main" id="{1D92F125-D3BF-B74B-A96E-53225500F98C}"/>
              </a:ext>
            </a:extLst>
          </p:cNvPr>
          <p:cNvPicPr>
            <a:picLocks noChangeAspect="1"/>
          </p:cNvPicPr>
          <p:nvPr/>
        </p:nvPicPr>
        <p:blipFill>
          <a:blip r:embed="rId3"/>
          <a:stretch>
            <a:fillRect/>
          </a:stretch>
        </p:blipFill>
        <p:spPr>
          <a:xfrm>
            <a:off x="2621614" y="2796016"/>
            <a:ext cx="6642738" cy="2908911"/>
          </a:xfrm>
          <a:prstGeom prst="rect">
            <a:avLst/>
          </a:prstGeom>
        </p:spPr>
      </p:pic>
      <p:sp>
        <p:nvSpPr>
          <p:cNvPr id="10" name="文本框 9">
            <a:extLst>
              <a:ext uri="{FF2B5EF4-FFF2-40B4-BE49-F238E27FC236}">
                <a16:creationId xmlns:a16="http://schemas.microsoft.com/office/drawing/2014/main" id="{CDBBFAB6-FF73-8A43-9347-6D47D167ECB9}"/>
              </a:ext>
            </a:extLst>
          </p:cNvPr>
          <p:cNvSpPr txBox="1"/>
          <p:nvPr/>
        </p:nvSpPr>
        <p:spPr>
          <a:xfrm>
            <a:off x="4799856" y="2468615"/>
            <a:ext cx="4070945" cy="923330"/>
          </a:xfrm>
          <a:prstGeom prst="rect">
            <a:avLst/>
          </a:prstGeom>
          <a:noFill/>
        </p:spPr>
        <p:txBody>
          <a:bodyPr wrap="square" rtlCol="0">
            <a:spAutoFit/>
          </a:bodyPr>
          <a:lstStyle/>
          <a:p>
            <a:r>
              <a:rPr lang="zh-CN" altLang="zh-CN" dirty="0">
                <a:latin typeface="KaiTi" panose="02010609060101010101" pitchFamily="49" charset="-122"/>
                <a:ea typeface="KaiTi" panose="02010609060101010101" pitchFamily="49" charset="-122"/>
              </a:rPr>
              <a:t>表</a:t>
            </a:r>
            <a:r>
              <a:rPr lang="en-US" altLang="zh-CN" dirty="0">
                <a:latin typeface="KaiTi" panose="02010609060101010101" pitchFamily="49" charset="-122"/>
                <a:ea typeface="KaiTi" panose="02010609060101010101" pitchFamily="49" charset="-122"/>
              </a:rPr>
              <a:t>5</a:t>
            </a:r>
            <a:r>
              <a:rPr lang="zh-CN" altLang="en-US" dirty="0">
                <a:latin typeface="KaiTi" panose="02010609060101010101" pitchFamily="49" charset="-122"/>
                <a:ea typeface="KaiTi" panose="02010609060101010101" pitchFamily="49" charset="-122"/>
              </a:rPr>
              <a:t> 实验一对照结果 </a:t>
            </a:r>
          </a:p>
          <a:p>
            <a:endParaRPr lang="zh-CN" altLang="en-US" dirty="0">
              <a:latin typeface="KaiTi" panose="02010609060101010101" pitchFamily="49" charset="-122"/>
              <a:ea typeface="KaiTi" panose="02010609060101010101" pitchFamily="49" charset="-122"/>
            </a:endParaRPr>
          </a:p>
          <a:p>
            <a:endParaRPr lang="zh-CN" altLang="zh-CN"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538963049"/>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t>
            </a: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领域基准测试</a:t>
            </a: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24</a:t>
            </a:fld>
            <a:endParaRPr lang="zh-CN" altLang="en-US" dirty="0"/>
          </a:p>
        </p:txBody>
      </p:sp>
      <p:sp>
        <p:nvSpPr>
          <p:cNvPr id="9" name="文本框 8">
            <a:extLst>
              <a:ext uri="{FF2B5EF4-FFF2-40B4-BE49-F238E27FC236}">
                <a16:creationId xmlns:a16="http://schemas.microsoft.com/office/drawing/2014/main" id="{FB5ADABF-E1E7-3541-B8D8-E37E69EBF589}"/>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评价方法</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pic>
        <p:nvPicPr>
          <p:cNvPr id="2" name="图片 1">
            <a:extLst>
              <a:ext uri="{FF2B5EF4-FFF2-40B4-BE49-F238E27FC236}">
                <a16:creationId xmlns:a16="http://schemas.microsoft.com/office/drawing/2014/main" id="{CB1A34DF-B6C9-3B44-9115-3306641ABE94}"/>
              </a:ext>
            </a:extLst>
          </p:cNvPr>
          <p:cNvPicPr>
            <a:picLocks noChangeAspect="1"/>
          </p:cNvPicPr>
          <p:nvPr/>
        </p:nvPicPr>
        <p:blipFill>
          <a:blip r:embed="rId3"/>
          <a:stretch>
            <a:fillRect/>
          </a:stretch>
        </p:blipFill>
        <p:spPr>
          <a:xfrm>
            <a:off x="2525043" y="2867373"/>
            <a:ext cx="7141914" cy="2546314"/>
          </a:xfrm>
          <a:prstGeom prst="rect">
            <a:avLst/>
          </a:prstGeom>
        </p:spPr>
      </p:pic>
      <p:sp>
        <p:nvSpPr>
          <p:cNvPr id="11" name="文本框 10">
            <a:extLst>
              <a:ext uri="{FF2B5EF4-FFF2-40B4-BE49-F238E27FC236}">
                <a16:creationId xmlns:a16="http://schemas.microsoft.com/office/drawing/2014/main" id="{A7688928-C70B-E249-85F3-B76E14B6485D}"/>
              </a:ext>
            </a:extLst>
          </p:cNvPr>
          <p:cNvSpPr txBox="1"/>
          <p:nvPr/>
        </p:nvSpPr>
        <p:spPr>
          <a:xfrm>
            <a:off x="5045323" y="2528833"/>
            <a:ext cx="4070945" cy="923330"/>
          </a:xfrm>
          <a:prstGeom prst="rect">
            <a:avLst/>
          </a:prstGeom>
          <a:noFill/>
        </p:spPr>
        <p:txBody>
          <a:bodyPr wrap="square" rtlCol="0">
            <a:spAutoFit/>
          </a:bodyPr>
          <a:lstStyle/>
          <a:p>
            <a:r>
              <a:rPr lang="zh-CN" altLang="zh-CN" dirty="0">
                <a:latin typeface="KaiTi" panose="02010609060101010101" pitchFamily="49" charset="-122"/>
                <a:ea typeface="KaiTi" panose="02010609060101010101" pitchFamily="49" charset="-122"/>
              </a:rPr>
              <a:t>表</a:t>
            </a:r>
            <a:r>
              <a:rPr lang="en-US" altLang="zh-CN" dirty="0">
                <a:latin typeface="KaiTi" panose="02010609060101010101" pitchFamily="49" charset="-122"/>
                <a:ea typeface="KaiTi" panose="02010609060101010101" pitchFamily="49" charset="-122"/>
              </a:rPr>
              <a:t>6</a:t>
            </a:r>
            <a:r>
              <a:rPr lang="zh-CN" altLang="en-US" dirty="0">
                <a:latin typeface="KaiTi" panose="02010609060101010101" pitchFamily="49" charset="-122"/>
                <a:ea typeface="KaiTi" panose="02010609060101010101" pitchFamily="49" charset="-122"/>
              </a:rPr>
              <a:t> 实验二对照结果 </a:t>
            </a:r>
          </a:p>
          <a:p>
            <a:endParaRPr lang="zh-CN" altLang="en-US" dirty="0">
              <a:latin typeface="KaiTi" panose="02010609060101010101" pitchFamily="49" charset="-122"/>
              <a:ea typeface="KaiTi" panose="02010609060101010101" pitchFamily="49" charset="-122"/>
            </a:endParaRPr>
          </a:p>
          <a:p>
            <a:endParaRPr lang="zh-CN" altLang="zh-CN" dirty="0">
              <a:latin typeface="KaiTi" panose="02010609060101010101" pitchFamily="49" charset="-122"/>
              <a:ea typeface="KaiTi" panose="02010609060101010101" pitchFamily="49" charset="-122"/>
            </a:endParaRPr>
          </a:p>
        </p:txBody>
      </p:sp>
      <p:sp>
        <p:nvSpPr>
          <p:cNvPr id="12" name="文本框 11">
            <a:extLst>
              <a:ext uri="{FF2B5EF4-FFF2-40B4-BE49-F238E27FC236}">
                <a16:creationId xmlns:a16="http://schemas.microsoft.com/office/drawing/2014/main" id="{B770B4C7-DE10-C54B-89E3-A90F03870FBB}"/>
              </a:ext>
            </a:extLst>
          </p:cNvPr>
          <p:cNvSpPr txBox="1"/>
          <p:nvPr/>
        </p:nvSpPr>
        <p:spPr>
          <a:xfrm>
            <a:off x="659396" y="1651084"/>
            <a:ext cx="10873208" cy="400110"/>
          </a:xfrm>
          <a:prstGeom prst="rect">
            <a:avLst/>
          </a:prstGeom>
          <a:noFill/>
        </p:spPr>
        <p:txBody>
          <a:bodyPr wrap="square" rtlCol="0">
            <a:spAutoFit/>
          </a:bodyPr>
          <a:lstStyle/>
          <a:p>
            <a:pPr marL="285750" indent="-285750">
              <a:buFont typeface="Wingdings" pitchFamily="2" charset="2"/>
              <a:buChar char="l"/>
            </a:pPr>
            <a:r>
              <a:rPr lang="zh-CN" altLang="zh-CN" sz="2000" b="1" dirty="0">
                <a:latin typeface="SimHei" panose="02010609060101010101" pitchFamily="49" charset="-122"/>
                <a:ea typeface="SimHei" panose="02010609060101010101" pitchFamily="49" charset="-122"/>
              </a:rPr>
              <a:t>实验</a:t>
            </a:r>
            <a:r>
              <a:rPr lang="zh-CN" altLang="en-US" sz="2000" b="1" dirty="0">
                <a:latin typeface="SimHei" panose="02010609060101010101" pitchFamily="49" charset="-122"/>
                <a:ea typeface="SimHei" panose="02010609060101010101" pitchFamily="49" charset="-122"/>
              </a:rPr>
              <a:t>二 </a:t>
            </a:r>
            <a:r>
              <a:rPr lang="zh-CN" altLang="en-US" sz="2000" b="1" dirty="0">
                <a:solidFill>
                  <a:srgbClr val="FF0000"/>
                </a:solidFill>
                <a:latin typeface="SimHei" panose="02010609060101010101" pitchFamily="49" charset="-122"/>
                <a:ea typeface="SimHei" panose="02010609060101010101" pitchFamily="49" charset="-122"/>
                <a:cs typeface="Arial" panose="020B0604020202020204" pitchFamily="34" charset="0"/>
              </a:rPr>
              <a:t>优化</a:t>
            </a:r>
            <a:r>
              <a:rPr lang="zh-CN" altLang="en-US" sz="2000" b="1" dirty="0">
                <a:latin typeface="SimHei" panose="02010609060101010101" pitchFamily="49" charset="-122"/>
                <a:ea typeface="SimHei" panose="02010609060101010101" pitchFamily="49" charset="-122"/>
                <a:cs typeface="Arial" panose="020B0604020202020204" pitchFamily="34" charset="0"/>
              </a:rPr>
              <a:t>检索增强生成框架</a:t>
            </a:r>
            <a:r>
              <a:rPr lang="zh-CN" altLang="en-US" sz="2000" b="1" dirty="0">
                <a:latin typeface="SimHei" panose="02010609060101010101" pitchFamily="49" charset="-122"/>
                <a:ea typeface="SimHei" panose="02010609060101010101" pitchFamily="49" charset="-122"/>
              </a:rPr>
              <a:t>优越性</a:t>
            </a:r>
            <a:r>
              <a:rPr lang="zh-CN" altLang="zh-CN" sz="2000" b="1" dirty="0">
                <a:latin typeface="SimHei" panose="02010609060101010101" pitchFamily="49" charset="-122"/>
                <a:ea typeface="SimHei" panose="02010609060101010101" pitchFamily="49" charset="-122"/>
              </a:rPr>
              <a:t>对比</a:t>
            </a:r>
            <a:endParaRPr lang="zh-CN" altLang="en-US" sz="2000" b="1" dirty="0">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2616166607"/>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42824-B0B0-58AB-9588-550F86FCED7D}"/>
            </a:ext>
          </a:extLst>
        </p:cNvPr>
        <p:cNvGrpSpPr/>
        <p:nvPr/>
      </p:nvGrpSpPr>
      <p:grpSpPr>
        <a:xfrm>
          <a:off x="0" y="0"/>
          <a:ext cx="0" cy="0"/>
          <a:chOff x="0" y="0"/>
          <a:chExt cx="0" cy="0"/>
        </a:xfrm>
      </p:grpSpPr>
      <p:sp>
        <p:nvSpPr>
          <p:cNvPr id="13" name="等腰三角形 12">
            <a:extLst>
              <a:ext uri="{FF2B5EF4-FFF2-40B4-BE49-F238E27FC236}">
                <a16:creationId xmlns:a16="http://schemas.microsoft.com/office/drawing/2014/main" id="{2E0840C0-8366-2951-14BD-51D48138CEDA}"/>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a:extLst>
              <a:ext uri="{FF2B5EF4-FFF2-40B4-BE49-F238E27FC236}">
                <a16:creationId xmlns:a16="http://schemas.microsoft.com/office/drawing/2014/main" id="{12553C2D-3E03-236C-C7F9-F28DC28DA753}"/>
              </a:ext>
            </a:extLst>
          </p:cNvPr>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spcBef>
                <a:spcPct val="0"/>
              </a:spcBef>
              <a:buNone/>
              <a:defRPr/>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t>
            </a: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前端设计</a:t>
            </a:r>
          </a:p>
        </p:txBody>
      </p:sp>
      <p:sp>
        <p:nvSpPr>
          <p:cNvPr id="3" name="灯片编号占位符 2">
            <a:extLst>
              <a:ext uri="{FF2B5EF4-FFF2-40B4-BE49-F238E27FC236}">
                <a16:creationId xmlns:a16="http://schemas.microsoft.com/office/drawing/2014/main" id="{1C032247-0D07-2566-5F7A-72BF794F620C}"/>
              </a:ext>
            </a:extLst>
          </p:cNvPr>
          <p:cNvSpPr>
            <a:spLocks noGrp="1"/>
          </p:cNvSpPr>
          <p:nvPr>
            <p:ph type="sldNum" sz="quarter" idx="12"/>
          </p:nvPr>
        </p:nvSpPr>
        <p:spPr>
          <a:xfrm>
            <a:off x="8610597" y="6153123"/>
            <a:ext cx="2743200" cy="365125"/>
          </a:xfrm>
        </p:spPr>
        <p:txBody>
          <a:bodyPr/>
          <a:lstStyle/>
          <a:p>
            <a:fld id="{E5CDC645-7EA7-47E1-A5EF-FC8A9186EF34}" type="slidenum">
              <a:rPr lang="zh-CN" altLang="en-US" smtClean="0"/>
              <a:t>25</a:t>
            </a:fld>
            <a:endParaRPr lang="zh-CN" altLang="en-US" dirty="0"/>
          </a:p>
        </p:txBody>
      </p:sp>
      <p:sp>
        <p:nvSpPr>
          <p:cNvPr id="9" name="文本框 8">
            <a:extLst>
              <a:ext uri="{FF2B5EF4-FFF2-40B4-BE49-F238E27FC236}">
                <a16:creationId xmlns:a16="http://schemas.microsoft.com/office/drawing/2014/main" id="{9A1158C8-027D-A5FC-0ECF-499320BBE1C6}"/>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en-US" altLang="zh-CN" sz="2400" dirty="0">
                <a:latin typeface="SimHei" panose="02010609060101010101" pitchFamily="49" charset="-122"/>
                <a:ea typeface="SimHei" panose="02010609060101010101" pitchFamily="49" charset="-122"/>
                <a:cs typeface="Arial" panose="020B0604020202020204" pitchFamily="34" charset="0"/>
              </a:rPr>
              <a:t>1</a:t>
            </a:r>
          </a:p>
        </p:txBody>
      </p:sp>
    </p:spTree>
    <p:extLst>
      <p:ext uri="{BB962C8B-B14F-4D97-AF65-F5344CB8AC3E}">
        <p14:creationId xmlns:p14="http://schemas.microsoft.com/office/powerpoint/2010/main" val="284425360"/>
      </p:ext>
    </p:extLst>
  </p:cSld>
  <p:clrMapOvr>
    <a:masterClrMapping/>
  </p:clrMapOvr>
  <p:transition advTm="28673"/>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buNone/>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sym typeface="+mn-ea"/>
              </a:rPr>
              <a:t>中期成果总结</a:t>
            </a: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26</a:t>
            </a:fld>
            <a:endParaRPr lang="zh-CN" altLang="en-US" dirty="0"/>
          </a:p>
        </p:txBody>
      </p:sp>
      <p:sp>
        <p:nvSpPr>
          <p:cNvPr id="9" name="文本框 8">
            <a:extLst>
              <a:ext uri="{FF2B5EF4-FFF2-40B4-BE49-F238E27FC236}">
                <a16:creationId xmlns:a16="http://schemas.microsoft.com/office/drawing/2014/main" id="{FB5ADABF-E1E7-3541-B8D8-E37E69EBF589}"/>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总结</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
        <p:nvSpPr>
          <p:cNvPr id="7" name="文本框 6">
            <a:extLst>
              <a:ext uri="{FF2B5EF4-FFF2-40B4-BE49-F238E27FC236}">
                <a16:creationId xmlns:a16="http://schemas.microsoft.com/office/drawing/2014/main" id="{39ED3BE8-27A7-B441-80B9-E8CD00B1DDAB}"/>
              </a:ext>
            </a:extLst>
          </p:cNvPr>
          <p:cNvSpPr txBox="1"/>
          <p:nvPr/>
        </p:nvSpPr>
        <p:spPr>
          <a:xfrm>
            <a:off x="659396" y="1651084"/>
            <a:ext cx="10873208" cy="4700326"/>
          </a:xfrm>
          <a:prstGeom prst="rect">
            <a:avLst/>
          </a:prstGeom>
          <a:noFill/>
        </p:spPr>
        <p:txBody>
          <a:bodyPr wrap="square" rtlCol="0">
            <a:spAutoFit/>
          </a:bodyPr>
          <a:lstStyle/>
          <a:p>
            <a:pPr marL="285750" indent="-285750">
              <a:lnSpc>
                <a:spcPct val="150000"/>
              </a:lnSpc>
              <a:buFont typeface="Wingdings" pitchFamily="2" charset="2"/>
              <a:buChar char="l"/>
            </a:pPr>
            <a:r>
              <a:rPr lang="zh-CN" altLang="en-US" sz="2400" b="1" dirty="0">
                <a:latin typeface="SimHei" panose="02010609060101010101" pitchFamily="49" charset="-122"/>
                <a:ea typeface="SimHei" panose="02010609060101010101" pitchFamily="49" charset="-122"/>
              </a:rPr>
              <a:t>实现知识图谱可视化与动态交互。</a:t>
            </a:r>
            <a:endParaRPr lang="en-US" altLang="zh-CN" sz="2400" b="1" dirty="0">
              <a:latin typeface="SimHei" panose="02010609060101010101" pitchFamily="49" charset="-122"/>
              <a:ea typeface="SimHei" panose="02010609060101010101" pitchFamily="49" charset="-122"/>
            </a:endParaRPr>
          </a:p>
          <a:p>
            <a:pPr marL="285750" indent="-285750">
              <a:lnSpc>
                <a:spcPct val="150000"/>
              </a:lnSpc>
              <a:buFont typeface="Wingdings" pitchFamily="2" charset="2"/>
              <a:buChar char="l"/>
            </a:pPr>
            <a:r>
              <a:rPr lang="zh-CN" altLang="en-US" sz="2400" b="1" dirty="0">
                <a:latin typeface="SimHei" panose="02010609060101010101" pitchFamily="49" charset="-122"/>
                <a:ea typeface="SimHei" panose="02010609060101010101" pitchFamily="49" charset="-122"/>
              </a:rPr>
              <a:t>提出了</a:t>
            </a:r>
            <a:r>
              <a:rPr lang="zh-CN" altLang="en-US" sz="2400" b="1" dirty="0">
                <a:latin typeface="SimHei" panose="02010609060101010101" pitchFamily="49" charset="-122"/>
                <a:ea typeface="SimHei" panose="02010609060101010101" pitchFamily="49" charset="-122"/>
                <a:cs typeface="Arial" panose="020B0604020202020204" pitchFamily="34" charset="0"/>
              </a:rPr>
              <a:t>以知识图谱子图作为检索单位的</a:t>
            </a:r>
            <a:r>
              <a:rPr lang="zh-CN" altLang="en-US" sz="2400" b="1" dirty="0">
                <a:latin typeface="SimHei" panose="02010609060101010101" pitchFamily="49" charset="-122"/>
                <a:ea typeface="SimHei" panose="02010609060101010101" pitchFamily="49" charset="-122"/>
              </a:rPr>
              <a:t>的</a:t>
            </a:r>
            <a:r>
              <a:rPr lang="en" altLang="zh-CN" sz="2400" b="1" dirty="0" err="1">
                <a:latin typeface="SimHei" panose="02010609060101010101" pitchFamily="49" charset="-122"/>
                <a:ea typeface="SimHei" panose="02010609060101010101" pitchFamily="49" charset="-122"/>
              </a:rPr>
              <a:t>Faiss</a:t>
            </a:r>
            <a:r>
              <a:rPr lang="zh-CN" altLang="en-US" sz="2400" b="1" dirty="0">
                <a:latin typeface="SimHei" panose="02010609060101010101" pitchFamily="49" charset="-122"/>
                <a:ea typeface="SimHei" panose="02010609060101010101" pitchFamily="49" charset="-122"/>
              </a:rPr>
              <a:t>检索方法</a:t>
            </a:r>
            <a:r>
              <a:rPr lang="zh-CN" altLang="en-US" sz="2400" dirty="0">
                <a:latin typeface="SimHei" panose="02010609060101010101" pitchFamily="49" charset="-122"/>
                <a:ea typeface="SimHei" panose="02010609060101010101" pitchFamily="49" charset="-122"/>
              </a:rPr>
              <a:t>。</a:t>
            </a:r>
            <a:r>
              <a:rPr lang="zh-CN" altLang="en-US" sz="2000" dirty="0">
                <a:latin typeface="SimHei" panose="02010609060101010101" pitchFamily="49" charset="-122"/>
                <a:ea typeface="SimHei" panose="02010609060101010101" pitchFamily="49" charset="-122"/>
              </a:rPr>
              <a:t>基于</a:t>
            </a:r>
            <a:r>
              <a:rPr lang="en" altLang="zh-CN" sz="2000" dirty="0">
                <a:latin typeface="SimHei" panose="02010609060101010101" pitchFamily="49" charset="-122"/>
                <a:ea typeface="SimHei" panose="02010609060101010101" pitchFamily="49" charset="-122"/>
              </a:rPr>
              <a:t>DBSCAN</a:t>
            </a:r>
            <a:r>
              <a:rPr lang="zh-CN" altLang="en-US" sz="2000" dirty="0">
                <a:latin typeface="SimHei" panose="02010609060101010101" pitchFamily="49" charset="-122"/>
                <a:ea typeface="SimHei" panose="02010609060101010101" pitchFamily="49" charset="-122"/>
              </a:rPr>
              <a:t>算法的知识图谱子图划分作为嵌入检索单位。</a:t>
            </a:r>
          </a:p>
          <a:p>
            <a:pPr marL="285750" indent="-285750">
              <a:lnSpc>
                <a:spcPct val="150000"/>
              </a:lnSpc>
              <a:buFont typeface="Wingdings" pitchFamily="2" charset="2"/>
              <a:buChar char="l"/>
            </a:pPr>
            <a:r>
              <a:rPr lang="zh-CN" altLang="en-US" sz="2400" b="1" dirty="0">
                <a:latin typeface="SimHei" panose="02010609060101010101" pitchFamily="49" charset="-122"/>
                <a:ea typeface="SimHei" panose="02010609060101010101" pitchFamily="49" charset="-122"/>
                <a:cs typeface="Arial" panose="020B0604020202020204" pitchFamily="34" charset="0"/>
              </a:rPr>
              <a:t>实现原始检索增强生成框架的优化</a:t>
            </a:r>
            <a:r>
              <a:rPr lang="zh-CN" altLang="en-US" sz="2400" dirty="0">
                <a:latin typeface="SimHei" panose="02010609060101010101" pitchFamily="49" charset="-122"/>
                <a:ea typeface="SimHei" panose="02010609060101010101" pitchFamily="49" charset="-122"/>
                <a:cs typeface="Arial" panose="020B0604020202020204" pitchFamily="34" charset="0"/>
              </a:rPr>
              <a:t>。</a:t>
            </a:r>
            <a:r>
              <a:rPr lang="zh-CN" altLang="en-US" sz="2000" dirty="0">
                <a:latin typeface="SimHei" panose="02010609060101010101" pitchFamily="49" charset="-122"/>
                <a:ea typeface="SimHei" panose="02010609060101010101" pitchFamily="49" charset="-122"/>
              </a:rPr>
              <a:t>在预检索处理，后检索处理方面对原始检索增强生成技术框架进行改进。使用结构化的知识图谱数据作为外部数据源来优化索引结构，设计了合理的提示来对用户提问进行重写。</a:t>
            </a:r>
          </a:p>
          <a:p>
            <a:pPr marL="285750" indent="-285750">
              <a:lnSpc>
                <a:spcPct val="150000"/>
              </a:lnSpc>
              <a:buFont typeface="Wingdings" pitchFamily="2" charset="2"/>
              <a:buChar char="l"/>
            </a:pPr>
            <a:r>
              <a:rPr lang="zh-CN" altLang="en-US" sz="2400" b="1" dirty="0">
                <a:latin typeface="SimHei" panose="02010609060101010101" pitchFamily="49" charset="-122"/>
                <a:ea typeface="SimHei" panose="02010609060101010101" pitchFamily="49" charset="-122"/>
              </a:rPr>
              <a:t>使用</a:t>
            </a:r>
            <a:r>
              <a:rPr lang="en" altLang="zh-CN" sz="2400" b="1" dirty="0">
                <a:latin typeface="SimHei" panose="02010609060101010101" pitchFamily="49" charset="-122"/>
                <a:ea typeface="SimHei" panose="02010609060101010101" pitchFamily="49" charset="-122"/>
              </a:rPr>
              <a:t>RAGAs</a:t>
            </a:r>
            <a:r>
              <a:rPr lang="zh-CN" altLang="en-US" sz="2400" b="1" dirty="0">
                <a:latin typeface="SimHei" panose="02010609060101010101" pitchFamily="49" charset="-122"/>
                <a:ea typeface="SimHei" panose="02010609060101010101" pitchFamily="49" charset="-122"/>
              </a:rPr>
              <a:t>框架针对忠实性和答案正确性两个方向进行评估</a:t>
            </a:r>
            <a:r>
              <a:rPr lang="zh-CN" altLang="en-US" sz="2400" dirty="0">
                <a:latin typeface="SimHei" panose="02010609060101010101" pitchFamily="49" charset="-122"/>
                <a:ea typeface="SimHei" panose="02010609060101010101" pitchFamily="49" charset="-122"/>
              </a:rPr>
              <a:t>。</a:t>
            </a:r>
            <a:r>
              <a:rPr lang="zh-CN" altLang="en-US" sz="2000" dirty="0">
                <a:latin typeface="SimHei" panose="02010609060101010101" pitchFamily="49" charset="-122"/>
                <a:ea typeface="SimHei" panose="02010609060101010101" pitchFamily="49" charset="-122"/>
              </a:rPr>
              <a:t>在检索模块和检索增强生成框架两个方面设置了实验对照组，从而验证了论文中方法的有效性。</a:t>
            </a:r>
            <a:endParaRPr lang="en-US" altLang="zh-CN" sz="2000" dirty="0">
              <a:latin typeface="SimHei" panose="02010609060101010101" pitchFamily="49" charset="-122"/>
              <a:ea typeface="SimHei" panose="02010609060101010101" pitchFamily="49" charset="-122"/>
            </a:endParaRPr>
          </a:p>
          <a:p>
            <a:pPr marL="285750" indent="-285750">
              <a:lnSpc>
                <a:spcPct val="150000"/>
              </a:lnSpc>
              <a:buFont typeface="Wingdings" pitchFamily="2" charset="2"/>
              <a:buChar char="l"/>
            </a:pPr>
            <a:r>
              <a:rPr lang="zh-CN" altLang="en-US" sz="2400" b="1" dirty="0">
                <a:latin typeface="SimHei" panose="02010609060101010101" pitchFamily="49" charset="-122"/>
                <a:ea typeface="SimHei" panose="02010609060101010101" pitchFamily="49" charset="-122"/>
              </a:rPr>
              <a:t>使用</a:t>
            </a:r>
            <a:r>
              <a:rPr lang="en-US" altLang="zh-CN" sz="2800" b="1" dirty="0" err="1">
                <a:latin typeface="SimHei" panose="02010609060101010101" pitchFamily="49" charset="-122"/>
                <a:ea typeface="SimHei" panose="02010609060101010101" pitchFamily="49" charset="-122"/>
              </a:rPr>
              <a:t>streamlit</a:t>
            </a:r>
            <a:r>
              <a:rPr lang="zh-CN" altLang="en-US" sz="2400" b="1" dirty="0">
                <a:latin typeface="SimHei" panose="02010609060101010101" pitchFamily="49" charset="-122"/>
                <a:ea typeface="SimHei" panose="02010609060101010101" pitchFamily="49" charset="-122"/>
              </a:rPr>
              <a:t>搭建系统界面</a:t>
            </a:r>
            <a:endParaRPr lang="en-US" altLang="zh-CN" sz="2400" b="1" dirty="0">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53950896"/>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p>
        </p:txBody>
      </p:sp>
      <p:sp>
        <p:nvSpPr>
          <p:cNvPr id="15" name="矩形 14"/>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buNone/>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sym typeface="+mn-ea"/>
              </a:rPr>
              <a:t>下阶段计划</a:t>
            </a:r>
          </a:p>
        </p:txBody>
      </p:sp>
      <p:sp>
        <p:nvSpPr>
          <p:cNvPr id="3" name="灯片编号占位符 2"/>
          <p:cNvSpPr>
            <a:spLocks noGrp="1"/>
          </p:cNvSpPr>
          <p:nvPr>
            <p:ph type="sldNum" sz="quarter" idx="12"/>
          </p:nvPr>
        </p:nvSpPr>
        <p:spPr>
          <a:xfrm>
            <a:off x="8610597" y="6153123"/>
            <a:ext cx="2743200" cy="365125"/>
          </a:xfrm>
        </p:spPr>
        <p:txBody>
          <a:bodyPr/>
          <a:lstStyle/>
          <a:p>
            <a:fld id="{E5CDC645-7EA7-47E1-A5EF-FC8A9186EF34}" type="slidenum">
              <a:rPr lang="zh-CN" altLang="en-US" smtClean="0"/>
              <a:t>27</a:t>
            </a:fld>
            <a:endParaRPr lang="zh-CN" altLang="en-US" dirty="0"/>
          </a:p>
        </p:txBody>
      </p:sp>
      <p:sp>
        <p:nvSpPr>
          <p:cNvPr id="9" name="文本框 8">
            <a:extLst>
              <a:ext uri="{FF2B5EF4-FFF2-40B4-BE49-F238E27FC236}">
                <a16:creationId xmlns:a16="http://schemas.microsoft.com/office/drawing/2014/main" id="{FB5ADABF-E1E7-3541-B8D8-E37E69EBF589}"/>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展望</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
        <p:nvSpPr>
          <p:cNvPr id="7" name="文本框 6">
            <a:extLst>
              <a:ext uri="{FF2B5EF4-FFF2-40B4-BE49-F238E27FC236}">
                <a16:creationId xmlns:a16="http://schemas.microsoft.com/office/drawing/2014/main" id="{39ED3BE8-27A7-B441-80B9-E8CD00B1DDAB}"/>
              </a:ext>
            </a:extLst>
          </p:cNvPr>
          <p:cNvSpPr txBox="1"/>
          <p:nvPr/>
        </p:nvSpPr>
        <p:spPr>
          <a:xfrm>
            <a:off x="659396" y="1651084"/>
            <a:ext cx="10873208" cy="2513188"/>
          </a:xfrm>
          <a:prstGeom prst="rect">
            <a:avLst/>
          </a:prstGeom>
          <a:noFill/>
        </p:spPr>
        <p:txBody>
          <a:bodyPr wrap="square" rtlCol="0">
            <a:spAutoFit/>
          </a:bodyPr>
          <a:lstStyle/>
          <a:p>
            <a:pPr marL="285750" indent="-285750">
              <a:lnSpc>
                <a:spcPct val="150000"/>
              </a:lnSpc>
              <a:buFont typeface="Wingdings" pitchFamily="2" charset="2"/>
              <a:buChar char="l"/>
            </a:pPr>
            <a:r>
              <a:rPr lang="zh-CN" altLang="en-US" sz="2400" b="1" dirty="0">
                <a:latin typeface="SimHei" panose="02010609060101010101" pitchFamily="49" charset="-122"/>
                <a:ea typeface="SimHei" panose="02010609060101010101" pitchFamily="49" charset="-122"/>
              </a:rPr>
              <a:t>进一步优化高级检索增强生成框架。</a:t>
            </a:r>
            <a:r>
              <a:rPr lang="zh-CN" altLang="en-US" sz="2000" dirty="0">
                <a:latin typeface="SimHei" panose="02010609060101010101" pitchFamily="49" charset="-122"/>
                <a:ea typeface="SimHei" panose="02010609060101010101" pitchFamily="49" charset="-122"/>
              </a:rPr>
              <a:t>对于现在的流水线结构，考虑将其修改为模块化的框架，能够递归的调用大模型自身的能力，例如加入让大模型反思，评估，输出的功能。</a:t>
            </a:r>
          </a:p>
          <a:p>
            <a:pPr marL="285750" indent="-285750">
              <a:lnSpc>
                <a:spcPct val="150000"/>
              </a:lnSpc>
              <a:buFont typeface="Wingdings" pitchFamily="2" charset="2"/>
              <a:buChar char="l"/>
            </a:pPr>
            <a:r>
              <a:rPr lang="zh-CN" altLang="en-US" sz="2400" b="1" dirty="0">
                <a:latin typeface="SimHei" panose="02010609060101010101" pitchFamily="49" charset="-122"/>
                <a:ea typeface="SimHei" panose="02010609060101010101" pitchFamily="49" charset="-122"/>
              </a:rPr>
              <a:t>继续探索知识图谱检索。</a:t>
            </a:r>
            <a:r>
              <a:rPr lang="zh-CN" altLang="en-US" sz="2000" dirty="0">
                <a:latin typeface="SimHei" panose="02010609060101010101" pitchFamily="49" charset="-122"/>
                <a:ea typeface="SimHei" panose="02010609060101010101" pitchFamily="49" charset="-122"/>
              </a:rPr>
              <a:t>在知识图谱子图划分和嵌入的过程中，将知识图谱的结构信息和语义信息相结合加以利用。同时，在相似性检索的嵌入模块中加入微调嵌入的方法，使得检索到的内容与查询之间的相关性更加紧密。</a:t>
            </a:r>
          </a:p>
        </p:txBody>
      </p:sp>
    </p:spTree>
    <p:extLst>
      <p:ext uri="{BB962C8B-B14F-4D97-AF65-F5344CB8AC3E}">
        <p14:creationId xmlns:p14="http://schemas.microsoft.com/office/powerpoint/2010/main" val="4011821754"/>
      </p:ext>
    </p:extLst>
  </p:cSld>
  <p:clrMapOvr>
    <a:masterClrMapping/>
  </p:clrMapOvr>
  <p:transition advTm="28673"/>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199456" y="3284984"/>
            <a:ext cx="9937104" cy="885825"/>
          </a:xfrm>
        </p:spPr>
        <p:txBody>
          <a:bodyPr>
            <a:noAutofit/>
          </a:bodyPr>
          <a:lstStyle/>
          <a:p>
            <a:pPr algn="ctr"/>
            <a:r>
              <a:rPr lang="en-US" altLang="zh-CN" sz="4000" b="1" dirty="0">
                <a:solidFill>
                  <a:schemeClr val="bg1"/>
                </a:solidFill>
                <a:latin typeface="Arial" panose="020B0604020202020204" pitchFamily="34" charset="0"/>
                <a:ea typeface="华文中宋" panose="02010600040101010101" pitchFamily="2" charset="-122"/>
                <a:cs typeface="Arial" panose="020B0604020202020204" pitchFamily="34" charset="0"/>
              </a:rPr>
              <a:t>Thank you!</a:t>
            </a:r>
            <a:endParaRPr lang="zh-CN" altLang="en-US" sz="4000" b="1" dirty="0">
              <a:solidFill>
                <a:schemeClr val="bg1"/>
              </a:solidFill>
              <a:latin typeface="Arial" panose="020B0604020202020204" pitchFamily="34" charset="0"/>
              <a:ea typeface="华文中宋" panose="02010600040101010101" pitchFamily="2" charset="-122"/>
              <a:cs typeface="Arial" panose="020B0604020202020204" pitchFamily="34" charset="0"/>
            </a:endParaRPr>
          </a:p>
        </p:txBody>
      </p:sp>
      <p:sp>
        <p:nvSpPr>
          <p:cNvPr id="3" name="矩形 2">
            <a:extLst>
              <a:ext uri="{FF2B5EF4-FFF2-40B4-BE49-F238E27FC236}">
                <a16:creationId xmlns:a16="http://schemas.microsoft.com/office/drawing/2014/main" id="{40AE90B2-9282-A43A-B574-959CCEFD7BE1}"/>
              </a:ext>
            </a:extLst>
          </p:cNvPr>
          <p:cNvSpPr/>
          <p:nvPr/>
        </p:nvSpPr>
        <p:spPr>
          <a:xfrm>
            <a:off x="9192344" y="44624"/>
            <a:ext cx="2952328" cy="648072"/>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29945037"/>
      </p:ext>
    </p:extLst>
  </p:cSld>
  <p:clrMapOvr>
    <a:masterClrMapping/>
  </p:clrMapOvr>
  <p:transition advTm="13248"/>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1B99D-961F-023B-2577-AFDA30CF94D7}"/>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B814280-56E0-FE04-7A07-E72A10D1521F}"/>
              </a:ext>
            </a:extLst>
          </p:cNvPr>
          <p:cNvSpPr>
            <a:spLocks noGrp="1"/>
          </p:cNvSpPr>
          <p:nvPr>
            <p:ph type="sldNum" sz="quarter" idx="12"/>
          </p:nvPr>
        </p:nvSpPr>
        <p:spPr/>
        <p:txBody>
          <a:bodyPr/>
          <a:lstStyle/>
          <a:p>
            <a:fld id="{E5CDC645-7EA7-47E1-A5EF-FC8A9186EF34}" type="slidenum">
              <a:rPr lang="zh-CN" altLang="en-US" smtClean="0">
                <a:latin typeface="SimHei" panose="02010609060101010101" pitchFamily="49" charset="-122"/>
                <a:ea typeface="SimHei" panose="02010609060101010101" pitchFamily="49" charset="-122"/>
              </a:rPr>
              <a:t>3</a:t>
            </a:fld>
            <a:endParaRPr lang="zh-CN" altLang="en-US" dirty="0">
              <a:latin typeface="SimHei" panose="02010609060101010101" pitchFamily="49" charset="-122"/>
              <a:ea typeface="SimHei" panose="02010609060101010101" pitchFamily="49" charset="-122"/>
            </a:endParaRPr>
          </a:p>
        </p:txBody>
      </p:sp>
      <p:sp>
        <p:nvSpPr>
          <p:cNvPr id="4" name="等腰三角形 3">
            <a:extLst>
              <a:ext uri="{FF2B5EF4-FFF2-40B4-BE49-F238E27FC236}">
                <a16:creationId xmlns:a16="http://schemas.microsoft.com/office/drawing/2014/main" id="{858DEFF6-76F6-CDA1-7F21-5661B95E39C4}"/>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latin typeface="SimHei" panose="02010609060101010101" pitchFamily="49" charset="-122"/>
              <a:ea typeface="SimHei" panose="02010609060101010101" pitchFamily="49" charset="-122"/>
            </a:endParaRPr>
          </a:p>
        </p:txBody>
      </p:sp>
      <p:sp>
        <p:nvSpPr>
          <p:cNvPr id="5" name="矩形 4">
            <a:extLst>
              <a:ext uri="{FF2B5EF4-FFF2-40B4-BE49-F238E27FC236}">
                <a16:creationId xmlns:a16="http://schemas.microsoft.com/office/drawing/2014/main" id="{0773C3A8-4F5B-4EA2-5049-97C0986DC03B}"/>
              </a:ext>
            </a:extLst>
          </p:cNvPr>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buNone/>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进展情况</a:t>
            </a:r>
          </a:p>
        </p:txBody>
      </p:sp>
      <p:sp>
        <p:nvSpPr>
          <p:cNvPr id="3" name="矩形 2">
            <a:extLst>
              <a:ext uri="{FF2B5EF4-FFF2-40B4-BE49-F238E27FC236}">
                <a16:creationId xmlns:a16="http://schemas.microsoft.com/office/drawing/2014/main" id="{E87DF530-6D72-074F-6419-0F17C451D211}"/>
              </a:ext>
            </a:extLst>
          </p:cNvPr>
          <p:cNvSpPr/>
          <p:nvPr/>
        </p:nvSpPr>
        <p:spPr>
          <a:xfrm>
            <a:off x="9217541" y="44624"/>
            <a:ext cx="2952328" cy="432048"/>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SimHei" panose="02010609060101010101" pitchFamily="49" charset="-122"/>
              <a:ea typeface="SimHei" panose="02010609060101010101" pitchFamily="49" charset="-122"/>
            </a:endParaRPr>
          </a:p>
        </p:txBody>
      </p:sp>
      <p:sp>
        <p:nvSpPr>
          <p:cNvPr id="16" name="矩形: 圆角 24">
            <a:extLst>
              <a:ext uri="{FF2B5EF4-FFF2-40B4-BE49-F238E27FC236}">
                <a16:creationId xmlns:a16="http://schemas.microsoft.com/office/drawing/2014/main" id="{1331453A-60CF-A904-60A7-86ADE6FBCA83}"/>
              </a:ext>
            </a:extLst>
          </p:cNvPr>
          <p:cNvSpPr/>
          <p:nvPr/>
        </p:nvSpPr>
        <p:spPr>
          <a:xfrm>
            <a:off x="839417" y="1292432"/>
            <a:ext cx="3960440" cy="2016224"/>
          </a:xfrm>
          <a:prstGeom prst="roundRect">
            <a:avLst/>
          </a:prstGeom>
          <a:solidFill>
            <a:schemeClr val="bg1"/>
          </a:solidFill>
          <a:ln w="38100">
            <a:solidFill>
              <a:srgbClr val="3471A7"/>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r>
              <a:rPr lang="zh-CN" altLang="en-US" sz="2000" b="1" dirty="0">
                <a:solidFill>
                  <a:prstClr val="black"/>
                </a:solidFill>
                <a:latin typeface="SimHei" panose="02010609060101010101" pitchFamily="49" charset="-122"/>
                <a:ea typeface="SimHei" panose="02010609060101010101" pitchFamily="49" charset="-122"/>
              </a:rPr>
              <a:t>前期工作</a:t>
            </a:r>
            <a:endParaRPr kumimoji="0" lang="en-US" altLang="zh-CN" sz="2000" b="1"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sz="2000" dirty="0">
                <a:solidFill>
                  <a:prstClr val="black"/>
                </a:solidFill>
                <a:latin typeface="SimHei" panose="02010609060101010101" pitchFamily="49" charset="-122"/>
                <a:ea typeface="SimHei" panose="02010609060101010101" pitchFamily="49" charset="-122"/>
              </a:rPr>
              <a:t>课题调研，信息检索</a:t>
            </a:r>
            <a:endParaRPr lang="en-US" altLang="zh-CN" sz="2000" dirty="0">
              <a:solidFill>
                <a:prstClr val="black"/>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r>
              <a:rPr kumimoji="0" lang="zh-CN" altLang="en-US"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参与</a:t>
            </a:r>
            <a:r>
              <a:rPr kumimoji="0" lang="en-US" altLang="zh-CN"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K12</a:t>
            </a:r>
            <a:r>
              <a:rPr kumimoji="0" lang="zh-CN" altLang="en-US"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数据集构建</a:t>
            </a:r>
            <a:endParaRPr kumimoji="0" lang="en-US" altLang="zh-CN"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a:p>
            <a:pPr marL="285750" indent="-285750">
              <a:buFont typeface="Wingdings" pitchFamily="2" charset="2"/>
              <a:buChar char="l"/>
              <a:defRPr/>
            </a:pPr>
            <a:r>
              <a:rPr kumimoji="0" lang="zh-CN" altLang="en-US"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相关技术栈学习</a:t>
            </a:r>
            <a:endParaRPr kumimoji="0" lang="en-US" altLang="zh-CN"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a:p>
            <a:pPr marL="285750" indent="-285750">
              <a:buFont typeface="Wingdings" pitchFamily="2" charset="2"/>
              <a:buChar char="l"/>
              <a:defRPr/>
            </a:pPr>
            <a:r>
              <a:rPr kumimoji="0" lang="zh-CN" altLang="en-US"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最小可用产品实现（</a:t>
            </a:r>
            <a:r>
              <a:rPr kumimoji="0" lang="en-US" altLang="zh-CN"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MVP</a:t>
            </a:r>
            <a:r>
              <a:rPr kumimoji="0" lang="zh-CN" altLang="en-US"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a:t>
            </a:r>
            <a:endParaRPr kumimoji="0" lang="en-US" altLang="zh-CN"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a:p>
            <a:pPr marL="285750" indent="-285750">
              <a:buFont typeface="Wingdings" pitchFamily="2" charset="2"/>
              <a:buChar char="l"/>
              <a:defRPr/>
            </a:pPr>
            <a:r>
              <a:rPr kumimoji="0" lang="zh-CN" altLang="en-US"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知识图谱构建</a:t>
            </a:r>
            <a:endParaRPr kumimoji="0" lang="en-US" altLang="zh-CN"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p:txBody>
      </p:sp>
      <p:sp>
        <p:nvSpPr>
          <p:cNvPr id="17" name="矩形: 圆角 24">
            <a:extLst>
              <a:ext uri="{FF2B5EF4-FFF2-40B4-BE49-F238E27FC236}">
                <a16:creationId xmlns:a16="http://schemas.microsoft.com/office/drawing/2014/main" id="{3F0D9496-1450-6E44-E96D-5522AE5854A6}"/>
              </a:ext>
            </a:extLst>
          </p:cNvPr>
          <p:cNvSpPr/>
          <p:nvPr/>
        </p:nvSpPr>
        <p:spPr>
          <a:xfrm>
            <a:off x="7104112" y="1251655"/>
            <a:ext cx="4329957" cy="1944216"/>
          </a:xfrm>
          <a:prstGeom prst="roundRect">
            <a:avLst/>
          </a:prstGeom>
          <a:solidFill>
            <a:schemeClr val="bg1"/>
          </a:solidFill>
          <a:ln w="38100">
            <a:solidFill>
              <a:srgbClr val="3471A7"/>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endParaRPr lang="en-US" altLang="zh-CN" sz="2000" b="1" noProof="0" dirty="0">
              <a:solidFill>
                <a:prstClr val="black"/>
              </a:solidFill>
              <a:latin typeface="SimHei" panose="02010609060101010101" pitchFamily="49" charset="-122"/>
              <a:ea typeface="SimHei" panose="02010609060101010101" pitchFamily="49" charset="-122"/>
            </a:endParaRPr>
          </a:p>
          <a:p>
            <a:pPr algn="ctr">
              <a:defRPr/>
            </a:pPr>
            <a:endParaRPr lang="en-US" altLang="zh-CN" sz="2000" b="1" dirty="0">
              <a:solidFill>
                <a:prstClr val="black"/>
              </a:solidFill>
              <a:latin typeface="SimHei" panose="02010609060101010101" pitchFamily="49" charset="-122"/>
              <a:ea typeface="SimHei" panose="02010609060101010101" pitchFamily="49" charset="-122"/>
            </a:endParaRPr>
          </a:p>
          <a:p>
            <a:pPr algn="ctr">
              <a:defRPr/>
            </a:pPr>
            <a:r>
              <a:rPr lang="zh-CN" altLang="en-US" sz="2000" b="1" noProof="0" dirty="0">
                <a:solidFill>
                  <a:prstClr val="black"/>
                </a:solidFill>
                <a:latin typeface="SimHei" panose="02010609060101010101" pitchFamily="49" charset="-122"/>
                <a:ea typeface="SimHei" panose="02010609060101010101" pitchFamily="49" charset="-122"/>
              </a:rPr>
              <a:t>现阶段成果</a:t>
            </a:r>
            <a:endParaRPr kumimoji="0" lang="en-US" altLang="zh-CN" sz="2000" b="1"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sz="2000" dirty="0">
                <a:solidFill>
                  <a:schemeClr val="tx1"/>
                </a:solidFill>
                <a:latin typeface="SimHei" panose="02010609060101010101" pitchFamily="49" charset="-122"/>
                <a:ea typeface="SimHei" panose="02010609060101010101" pitchFamily="49" charset="-122"/>
              </a:rPr>
              <a:t>知识图谱构建与完善</a:t>
            </a:r>
            <a:endParaRPr lang="en-US" altLang="zh-CN" sz="2000" dirty="0">
              <a:solidFill>
                <a:schemeClr val="tx1"/>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sz="2000" dirty="0">
                <a:solidFill>
                  <a:schemeClr val="tx1"/>
                </a:solidFill>
                <a:latin typeface="SimHei" panose="02010609060101010101" pitchFamily="49" charset="-122"/>
                <a:ea typeface="SimHei" panose="02010609060101010101" pitchFamily="49" charset="-122"/>
              </a:rPr>
              <a:t>改进</a:t>
            </a:r>
            <a:r>
              <a:rPr lang="en-US" altLang="zh-CN" sz="2000" dirty="0">
                <a:solidFill>
                  <a:prstClr val="black"/>
                </a:solidFill>
                <a:latin typeface="SimHei" panose="02010609060101010101" pitchFamily="49" charset="-122"/>
                <a:ea typeface="SimHei" panose="02010609060101010101" pitchFamily="49" charset="-122"/>
              </a:rPr>
              <a:t>Naïve </a:t>
            </a:r>
            <a:r>
              <a:rPr lang="en-US" altLang="zh-CN" sz="2000" dirty="0">
                <a:solidFill>
                  <a:schemeClr val="tx1"/>
                </a:solidFill>
                <a:latin typeface="SimHei" panose="02010609060101010101" pitchFamily="49" charset="-122"/>
                <a:ea typeface="SimHei" panose="02010609060101010101" pitchFamily="49" charset="-122"/>
              </a:rPr>
              <a:t>RAG</a:t>
            </a:r>
            <a:r>
              <a:rPr lang="zh-CN" altLang="en-US" sz="2000" dirty="0">
                <a:solidFill>
                  <a:schemeClr val="tx1"/>
                </a:solidFill>
                <a:latin typeface="SimHei" panose="02010609060101010101" pitchFamily="49" charset="-122"/>
                <a:ea typeface="SimHei" panose="02010609060101010101" pitchFamily="49" charset="-122"/>
              </a:rPr>
              <a:t>的框架与信息检索</a:t>
            </a:r>
            <a:endParaRPr lang="en-US" altLang="zh-CN" sz="2000" dirty="0">
              <a:solidFill>
                <a:schemeClr val="tx1"/>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sz="2000" dirty="0">
                <a:solidFill>
                  <a:schemeClr val="tx1"/>
                </a:solidFill>
                <a:latin typeface="SimHei" panose="02010609060101010101" pitchFamily="49" charset="-122"/>
                <a:ea typeface="SimHei" panose="02010609060101010101" pitchFamily="49" charset="-122"/>
              </a:rPr>
              <a:t>构建</a:t>
            </a:r>
            <a:r>
              <a:rPr lang="en-US" altLang="zh-CN" sz="2000" dirty="0">
                <a:solidFill>
                  <a:schemeClr val="tx1"/>
                </a:solidFill>
                <a:latin typeface="SimHei" panose="02010609060101010101" pitchFamily="49" charset="-122"/>
                <a:ea typeface="SimHei" panose="02010609060101010101" pitchFamily="49" charset="-122"/>
              </a:rPr>
              <a:t>K12</a:t>
            </a:r>
            <a:r>
              <a:rPr lang="zh-CN" altLang="en-US" sz="2000" dirty="0">
                <a:solidFill>
                  <a:schemeClr val="tx1"/>
                </a:solidFill>
                <a:latin typeface="SimHei" panose="02010609060101010101" pitchFamily="49" charset="-122"/>
                <a:ea typeface="SimHei" panose="02010609060101010101" pitchFamily="49" charset="-122"/>
              </a:rPr>
              <a:t>领域的基准测试</a:t>
            </a:r>
            <a:endParaRPr lang="en-US" altLang="zh-CN" sz="2000" dirty="0">
              <a:solidFill>
                <a:schemeClr val="tx1"/>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sz="2000" dirty="0">
                <a:solidFill>
                  <a:schemeClr val="tx1"/>
                </a:solidFill>
                <a:latin typeface="SimHei" panose="02010609060101010101" pitchFamily="49" charset="-122"/>
                <a:ea typeface="SimHei" panose="02010609060101010101" pitchFamily="49" charset="-122"/>
              </a:rPr>
              <a:t>前端优化，交互优化</a:t>
            </a:r>
            <a:endParaRPr lang="en-US" altLang="zh-CN" sz="2000" dirty="0">
              <a:solidFill>
                <a:schemeClr val="tx1"/>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endParaRPr lang="en-US" altLang="zh-CN" sz="2000" dirty="0">
              <a:solidFill>
                <a:schemeClr val="tx1"/>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endParaRPr lang="en-US" altLang="zh-CN" sz="2000" dirty="0">
              <a:solidFill>
                <a:schemeClr val="tx1"/>
              </a:solidFill>
              <a:latin typeface="SimHei" panose="02010609060101010101" pitchFamily="49" charset="-122"/>
              <a:ea typeface="SimHei" panose="02010609060101010101" pitchFamily="49" charset="-122"/>
            </a:endParaRPr>
          </a:p>
        </p:txBody>
      </p:sp>
      <p:sp>
        <p:nvSpPr>
          <p:cNvPr id="22" name="矩形: 圆角 23">
            <a:extLst>
              <a:ext uri="{FF2B5EF4-FFF2-40B4-BE49-F238E27FC236}">
                <a16:creationId xmlns:a16="http://schemas.microsoft.com/office/drawing/2014/main" id="{317BF6D3-A089-BF4D-B59B-8C271272651C}"/>
              </a:ext>
            </a:extLst>
          </p:cNvPr>
          <p:cNvSpPr/>
          <p:nvPr/>
        </p:nvSpPr>
        <p:spPr>
          <a:xfrm>
            <a:off x="8832304" y="4711274"/>
            <a:ext cx="3229838" cy="1446986"/>
          </a:xfrm>
          <a:prstGeom prst="roundRect">
            <a:avLst/>
          </a:prstGeom>
          <a:solidFill>
            <a:srgbClr val="3571A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 altLang="zh-CN" sz="2000" dirty="0">
              <a:latin typeface="SimHei" panose="02010609060101010101" pitchFamily="49" charset="-122"/>
              <a:ea typeface="SimHei" panose="02010609060101010101" pitchFamily="49" charset="-122"/>
              <a:cs typeface="Arial" panose="020B0604020202020204" pitchFamily="34" charset="0"/>
            </a:endParaRPr>
          </a:p>
          <a:p>
            <a:pPr algn="ctr"/>
            <a:r>
              <a:rPr lang="en" altLang="zh-CN" sz="2000" dirty="0">
                <a:latin typeface="SimHei" panose="02010609060101010101" pitchFamily="49" charset="-122"/>
                <a:ea typeface="SimHei" panose="02010609060101010101" pitchFamily="49" charset="-122"/>
                <a:cs typeface="Arial" panose="020B0604020202020204" pitchFamily="34" charset="0"/>
              </a:rPr>
              <a:t>Advanced RAG</a:t>
            </a:r>
          </a:p>
          <a:p>
            <a:pPr algn="ctr"/>
            <a:r>
              <a:rPr lang="en" altLang="zh-CN" sz="2000" dirty="0">
                <a:latin typeface="SimHei" panose="02010609060101010101" pitchFamily="49" charset="-122"/>
                <a:ea typeface="SimHei" panose="02010609060101010101" pitchFamily="49" charset="-122"/>
                <a:cs typeface="Arial" panose="020B0604020202020204" pitchFamily="34" charset="0"/>
              </a:rPr>
              <a:t>Faiss on KG Subgraphs</a:t>
            </a:r>
          </a:p>
          <a:p>
            <a:pPr algn="ctr"/>
            <a:r>
              <a:rPr lang="en" altLang="zh-CN" sz="2000" dirty="0">
                <a:latin typeface="SimHei" panose="02010609060101010101" pitchFamily="49" charset="-122"/>
                <a:ea typeface="SimHei" panose="02010609060101010101" pitchFamily="49" charset="-122"/>
                <a:cs typeface="Arial" panose="020B0604020202020204" pitchFamily="34" charset="0"/>
              </a:rPr>
              <a:t>TechEdu KG &amp; Benchmark</a:t>
            </a:r>
            <a:endParaRPr lang="en-US" altLang="zh-CN" sz="2000" dirty="0">
              <a:latin typeface="SimHei" panose="02010609060101010101" pitchFamily="49" charset="-122"/>
              <a:ea typeface="SimHei" panose="02010609060101010101" pitchFamily="49" charset="-122"/>
              <a:cs typeface="Arial" panose="020B0604020202020204" pitchFamily="34" charset="0"/>
            </a:endParaRPr>
          </a:p>
        </p:txBody>
      </p:sp>
      <p:sp>
        <p:nvSpPr>
          <p:cNvPr id="31" name="右箭头 30">
            <a:extLst>
              <a:ext uri="{FF2B5EF4-FFF2-40B4-BE49-F238E27FC236}">
                <a16:creationId xmlns:a16="http://schemas.microsoft.com/office/drawing/2014/main" id="{62E68820-9807-0FF2-2EFE-E0448B592677}"/>
              </a:ext>
            </a:extLst>
          </p:cNvPr>
          <p:cNvSpPr/>
          <p:nvPr/>
        </p:nvSpPr>
        <p:spPr>
          <a:xfrm rot="2310760">
            <a:off x="1160790" y="3848926"/>
            <a:ext cx="1939680" cy="5850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
        <p:nvSpPr>
          <p:cNvPr id="32" name="矩形: 圆角 24">
            <a:extLst>
              <a:ext uri="{FF2B5EF4-FFF2-40B4-BE49-F238E27FC236}">
                <a16:creationId xmlns:a16="http://schemas.microsoft.com/office/drawing/2014/main" id="{3933F8AD-5FCE-5D20-1E1C-622AF39E8348}"/>
              </a:ext>
            </a:extLst>
          </p:cNvPr>
          <p:cNvSpPr/>
          <p:nvPr/>
        </p:nvSpPr>
        <p:spPr>
          <a:xfrm>
            <a:off x="3071664" y="4149081"/>
            <a:ext cx="5256584" cy="1944216"/>
          </a:xfrm>
          <a:prstGeom prst="roundRect">
            <a:avLst/>
          </a:prstGeom>
          <a:solidFill>
            <a:schemeClr val="bg1"/>
          </a:solidFill>
          <a:ln w="38100">
            <a:solidFill>
              <a:srgbClr val="3471A7"/>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endParaRPr lang="en-US" altLang="zh-CN" b="1" dirty="0">
              <a:solidFill>
                <a:prstClr val="black"/>
              </a:solidFill>
              <a:latin typeface="SimHei" panose="02010609060101010101" pitchFamily="49" charset="-122"/>
              <a:ea typeface="SimHei" panose="02010609060101010101" pitchFamily="49" charset="-122"/>
            </a:endParaRPr>
          </a:p>
          <a:p>
            <a:pPr algn="ctr">
              <a:defRPr/>
            </a:pPr>
            <a:endParaRPr lang="en-US" altLang="zh-CN" b="1" dirty="0">
              <a:solidFill>
                <a:prstClr val="black"/>
              </a:solidFill>
              <a:latin typeface="SimHei" panose="02010609060101010101" pitchFamily="49" charset="-122"/>
              <a:ea typeface="SimHei" panose="02010609060101010101" pitchFamily="49" charset="-122"/>
            </a:endParaRPr>
          </a:p>
          <a:p>
            <a:pPr algn="ctr">
              <a:defRPr/>
            </a:pPr>
            <a:endParaRPr lang="en-US" altLang="zh-CN" b="1" dirty="0">
              <a:solidFill>
                <a:prstClr val="black"/>
              </a:solidFill>
              <a:latin typeface="SimHei" panose="02010609060101010101" pitchFamily="49" charset="-122"/>
              <a:ea typeface="SimHei" panose="02010609060101010101" pitchFamily="49" charset="-122"/>
            </a:endParaRPr>
          </a:p>
          <a:p>
            <a:pPr algn="ctr">
              <a:defRPr/>
            </a:pPr>
            <a:endParaRPr lang="en-US" altLang="zh-CN" b="1" dirty="0">
              <a:solidFill>
                <a:prstClr val="black"/>
              </a:solidFill>
              <a:latin typeface="SimHei" panose="02010609060101010101" pitchFamily="49" charset="-122"/>
              <a:ea typeface="SimHei" panose="02010609060101010101" pitchFamily="49" charset="-122"/>
            </a:endParaRPr>
          </a:p>
          <a:p>
            <a:pPr algn="ctr">
              <a:defRPr/>
            </a:pPr>
            <a:r>
              <a:rPr lang="zh-CN" altLang="en-US" b="1" dirty="0">
                <a:solidFill>
                  <a:prstClr val="black"/>
                </a:solidFill>
                <a:latin typeface="SimHei" panose="02010609060101010101" pitchFamily="49" charset="-122"/>
                <a:ea typeface="SimHei" panose="02010609060101010101" pitchFamily="49" charset="-122"/>
              </a:rPr>
              <a:t>研究与创新</a:t>
            </a:r>
            <a:endParaRPr lang="en-US" altLang="zh-CN" dirty="0">
              <a:solidFill>
                <a:prstClr val="black"/>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en-US" altLang="zh-CN" dirty="0" err="1">
                <a:solidFill>
                  <a:prstClr val="black"/>
                </a:solidFill>
                <a:latin typeface="SimHei" panose="02010609060101010101" pitchFamily="49" charset="-122"/>
                <a:ea typeface="SimHei" panose="02010609060101010101" pitchFamily="49" charset="-122"/>
              </a:rPr>
              <a:t>PDFdata</a:t>
            </a:r>
            <a:r>
              <a:rPr lang="en-US" altLang="zh-CN" dirty="0">
                <a:solidFill>
                  <a:prstClr val="black"/>
                </a:solidFill>
                <a:latin typeface="SimHei" panose="02010609060101010101" pitchFamily="49" charset="-122"/>
                <a:ea typeface="SimHei" panose="02010609060101010101" pitchFamily="49" charset="-122"/>
              </a:rPr>
              <a:t> to KG </a:t>
            </a:r>
            <a:r>
              <a:rPr lang="zh-CN" altLang="en-US" dirty="0">
                <a:solidFill>
                  <a:prstClr val="black"/>
                </a:solidFill>
                <a:latin typeface="SimHei" panose="02010609060101010101" pitchFamily="49" charset="-122"/>
                <a:ea typeface="SimHei" panose="02010609060101010101" pitchFamily="49" charset="-122"/>
              </a:rPr>
              <a:t>自动化脚本</a:t>
            </a:r>
            <a:endParaRPr lang="en-US" altLang="zh-CN" dirty="0">
              <a:solidFill>
                <a:prstClr val="black"/>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dirty="0">
                <a:solidFill>
                  <a:prstClr val="black"/>
                </a:solidFill>
                <a:latin typeface="SimHei" panose="02010609060101010101" pitchFamily="49" charset="-122"/>
                <a:ea typeface="SimHei" panose="02010609060101010101" pitchFamily="49" charset="-122"/>
              </a:rPr>
              <a:t>原始检索增强生成框架（</a:t>
            </a:r>
            <a:r>
              <a:rPr lang="en-US" altLang="zh-CN" dirty="0">
                <a:solidFill>
                  <a:prstClr val="black"/>
                </a:solidFill>
                <a:latin typeface="SimHei" panose="02010609060101010101" pitchFamily="49" charset="-122"/>
                <a:ea typeface="SimHei" panose="02010609060101010101" pitchFamily="49" charset="-122"/>
              </a:rPr>
              <a:t>Naïve RAG</a:t>
            </a:r>
            <a:r>
              <a:rPr lang="zh-CN" altLang="en-US" dirty="0">
                <a:solidFill>
                  <a:prstClr val="black"/>
                </a:solidFill>
                <a:latin typeface="SimHei" panose="02010609060101010101" pitchFamily="49" charset="-122"/>
                <a:ea typeface="SimHei" panose="02010609060101010101" pitchFamily="49" charset="-122"/>
              </a:rPr>
              <a:t>）的优化</a:t>
            </a:r>
            <a:endParaRPr lang="en-US" altLang="zh-CN" dirty="0">
              <a:solidFill>
                <a:prstClr val="black"/>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dirty="0">
                <a:solidFill>
                  <a:prstClr val="black"/>
                </a:solidFill>
                <a:latin typeface="SimHei" panose="02010609060101010101" pitchFamily="49" charset="-122"/>
                <a:ea typeface="SimHei" panose="02010609060101010101" pitchFamily="49" charset="-122"/>
              </a:rPr>
              <a:t>以知识图谱子图为检索单位进行快速信息检索</a:t>
            </a:r>
            <a:endParaRPr lang="en-US" altLang="zh-CN" dirty="0">
              <a:solidFill>
                <a:prstClr val="black"/>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dirty="0">
                <a:solidFill>
                  <a:prstClr val="black"/>
                </a:solidFill>
                <a:latin typeface="SimHei" panose="02010609060101010101" pitchFamily="49" charset="-122"/>
                <a:ea typeface="SimHei" panose="02010609060101010101" pitchFamily="49" charset="-122"/>
              </a:rPr>
              <a:t>构建基准测试评估模型</a:t>
            </a:r>
            <a:endParaRPr lang="en-US" altLang="zh-CN" dirty="0">
              <a:solidFill>
                <a:prstClr val="black"/>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endParaRPr lang="en-US" altLang="zh-CN" dirty="0">
              <a:solidFill>
                <a:prstClr val="black"/>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endParaRPr lang="zh-CN" altLang="en-US" dirty="0">
              <a:solidFill>
                <a:prstClr val="black"/>
              </a:solidFill>
              <a:latin typeface="SimHei" panose="02010609060101010101" pitchFamily="49" charset="-122"/>
              <a:ea typeface="SimHei" panose="02010609060101010101" pitchFamily="49" charset="-122"/>
            </a:endParaRPr>
          </a:p>
          <a:p>
            <a:pPr algn="ctr">
              <a:defRPr/>
            </a:pPr>
            <a:endParaRPr lang="en-US" altLang="zh-CN" b="1" dirty="0">
              <a:solidFill>
                <a:prstClr val="black"/>
              </a:solidFill>
              <a:latin typeface="SimHei" panose="02010609060101010101" pitchFamily="49" charset="-122"/>
              <a:ea typeface="SimHei" panose="02010609060101010101" pitchFamily="49" charset="-122"/>
            </a:endParaRPr>
          </a:p>
          <a:p>
            <a:pPr algn="ctr">
              <a:defRPr/>
            </a:pPr>
            <a:endParaRPr kumimoji="0" lang="zh-CN" altLang="en-US" sz="2800" b="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p:txBody>
      </p:sp>
      <p:sp>
        <p:nvSpPr>
          <p:cNvPr id="11" name="右箭头 30">
            <a:extLst>
              <a:ext uri="{FF2B5EF4-FFF2-40B4-BE49-F238E27FC236}">
                <a16:creationId xmlns:a16="http://schemas.microsoft.com/office/drawing/2014/main" id="{120BB3BE-A887-C09D-FA52-01A9F48F4390}"/>
              </a:ext>
            </a:extLst>
          </p:cNvPr>
          <p:cNvSpPr/>
          <p:nvPr/>
        </p:nvSpPr>
        <p:spPr>
          <a:xfrm rot="19413937">
            <a:off x="8672462" y="3737052"/>
            <a:ext cx="1939680" cy="5850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869461621"/>
      </p:ext>
    </p:extLst>
  </p:cSld>
  <p:clrMapOvr>
    <a:masterClrMapping/>
  </p:clrMapOvr>
  <p:transition advTm="12848"/>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linds(horizontal)">
                                      <p:cBhvr>
                                        <p:cTn id="12" dur="10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blinds(horizontal)">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ntr" presetSubtype="0" fill="hold" grpId="0" nodeType="clickEffect">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cBhvr>
                                        <p:cTn id="22" dur="1000" fill="hold"/>
                                        <p:tgtEl>
                                          <p:spTgt spid="32"/>
                                        </p:tgtEl>
                                        <p:attrNameLst>
                                          <p:attrName>ppt_w</p:attrName>
                                        </p:attrNameLst>
                                      </p:cBhvr>
                                      <p:tavLst>
                                        <p:tav tm="0">
                                          <p:val>
                                            <p:strVal val="#ppt_w*0.70"/>
                                          </p:val>
                                        </p:tav>
                                        <p:tav tm="100000">
                                          <p:val>
                                            <p:strVal val="#ppt_w"/>
                                          </p:val>
                                        </p:tav>
                                      </p:tavLst>
                                    </p:anim>
                                    <p:anim calcmode="lin" valueType="num">
                                      <p:cBhvr>
                                        <p:cTn id="23" dur="1000" fill="hold"/>
                                        <p:tgtEl>
                                          <p:spTgt spid="32"/>
                                        </p:tgtEl>
                                        <p:attrNameLst>
                                          <p:attrName>ppt_h</p:attrName>
                                        </p:attrNameLst>
                                      </p:cBhvr>
                                      <p:tavLst>
                                        <p:tav tm="0">
                                          <p:val>
                                            <p:strVal val="#ppt_h"/>
                                          </p:val>
                                        </p:tav>
                                        <p:tav tm="100000">
                                          <p:val>
                                            <p:strVal val="#ppt_h"/>
                                          </p:val>
                                        </p:tav>
                                      </p:tavLst>
                                    </p:anim>
                                    <p:animEffect transition="in" filter="fade">
                                      <p:cBhvr>
                                        <p:cTn id="24" dur="1000"/>
                                        <p:tgtEl>
                                          <p:spTgt spid="32"/>
                                        </p:tgtEl>
                                      </p:cBhvr>
                                    </p:animEffect>
                                  </p:childTnLst>
                                </p:cTn>
                              </p:par>
                              <p:par>
                                <p:cTn id="25" presetID="55"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1000" fill="hold"/>
                                        <p:tgtEl>
                                          <p:spTgt spid="31"/>
                                        </p:tgtEl>
                                        <p:attrNameLst>
                                          <p:attrName>ppt_w</p:attrName>
                                        </p:attrNameLst>
                                      </p:cBhvr>
                                      <p:tavLst>
                                        <p:tav tm="0">
                                          <p:val>
                                            <p:strVal val="#ppt_w*0.70"/>
                                          </p:val>
                                        </p:tav>
                                        <p:tav tm="100000">
                                          <p:val>
                                            <p:strVal val="#ppt_w"/>
                                          </p:val>
                                        </p:tav>
                                      </p:tavLst>
                                    </p:anim>
                                    <p:anim calcmode="lin" valueType="num">
                                      <p:cBhvr>
                                        <p:cTn id="28" dur="1000" fill="hold"/>
                                        <p:tgtEl>
                                          <p:spTgt spid="31"/>
                                        </p:tgtEl>
                                        <p:attrNameLst>
                                          <p:attrName>ppt_h</p:attrName>
                                        </p:attrNameLst>
                                      </p:cBhvr>
                                      <p:tavLst>
                                        <p:tav tm="0">
                                          <p:val>
                                            <p:strVal val="#ppt_h"/>
                                          </p:val>
                                        </p:tav>
                                        <p:tav tm="100000">
                                          <p:val>
                                            <p:strVal val="#ppt_h"/>
                                          </p:val>
                                        </p:tav>
                                      </p:tavLst>
                                    </p:anim>
                                    <p:animEffect transition="in" filter="fade">
                                      <p:cBhvr>
                                        <p:cTn id="29" dur="1000"/>
                                        <p:tgtEl>
                                          <p:spTgt spid="31"/>
                                        </p:tgtEl>
                                      </p:cBhvr>
                                    </p:animEffect>
                                  </p:childTnLst>
                                </p:cTn>
                              </p:par>
                              <p:par>
                                <p:cTn id="30" presetID="55"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p:cTn id="32" dur="1000" fill="hold"/>
                                        <p:tgtEl>
                                          <p:spTgt spid="11"/>
                                        </p:tgtEl>
                                        <p:attrNameLst>
                                          <p:attrName>ppt_w</p:attrName>
                                        </p:attrNameLst>
                                      </p:cBhvr>
                                      <p:tavLst>
                                        <p:tav tm="0">
                                          <p:val>
                                            <p:strVal val="#ppt_w*0.70"/>
                                          </p:val>
                                        </p:tav>
                                        <p:tav tm="100000">
                                          <p:val>
                                            <p:strVal val="#ppt_w"/>
                                          </p:val>
                                        </p:tav>
                                      </p:tavLst>
                                    </p:anim>
                                    <p:anim calcmode="lin" valueType="num">
                                      <p:cBhvr>
                                        <p:cTn id="33" dur="1000" fill="hold"/>
                                        <p:tgtEl>
                                          <p:spTgt spid="11"/>
                                        </p:tgtEl>
                                        <p:attrNameLst>
                                          <p:attrName>ppt_h</p:attrName>
                                        </p:attrNameLst>
                                      </p:cBhvr>
                                      <p:tavLst>
                                        <p:tav tm="0">
                                          <p:val>
                                            <p:strVal val="#ppt_h"/>
                                          </p:val>
                                        </p:tav>
                                        <p:tav tm="100000">
                                          <p:val>
                                            <p:strVal val="#ppt_h"/>
                                          </p:val>
                                        </p:tav>
                                      </p:tavLst>
                                    </p:anim>
                                    <p:animEffect transition="in" filter="fade">
                                      <p:cBhvr>
                                        <p:cTn id="34"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22" grpId="0" animBg="1"/>
      <p:bldP spid="31" grpId="0" animBg="1"/>
      <p:bldP spid="32"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5CDC645-7EA7-47E1-A5EF-FC8A9186EF34}" type="slidenum">
              <a:rPr lang="zh-CN" altLang="en-US" smtClean="0">
                <a:latin typeface="SimHei" panose="02010609060101010101" pitchFamily="49" charset="-122"/>
                <a:ea typeface="SimHei" panose="02010609060101010101" pitchFamily="49" charset="-122"/>
              </a:rPr>
              <a:t>4</a:t>
            </a:fld>
            <a:endParaRPr lang="zh-CN" altLang="en-US" dirty="0">
              <a:latin typeface="SimHei" panose="02010609060101010101" pitchFamily="49" charset="-122"/>
              <a:ea typeface="SimHei" panose="02010609060101010101" pitchFamily="49" charset="-122"/>
            </a:endParaRPr>
          </a:p>
        </p:txBody>
      </p:sp>
      <p:sp>
        <p:nvSpPr>
          <p:cNvPr id="4" name="等腰三角形 3">
            <a:extLst>
              <a:ext uri="{FF2B5EF4-FFF2-40B4-BE49-F238E27FC236}">
                <a16:creationId xmlns:a16="http://schemas.microsoft.com/office/drawing/2014/main" id="{4DDED446-2DC0-0350-C059-6A673A361751}"/>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latin typeface="SimHei" panose="02010609060101010101" pitchFamily="49" charset="-122"/>
              <a:ea typeface="SimHei" panose="02010609060101010101" pitchFamily="49" charset="-122"/>
            </a:endParaRPr>
          </a:p>
        </p:txBody>
      </p:sp>
      <p:sp>
        <p:nvSpPr>
          <p:cNvPr id="5" name="矩形 4">
            <a:extLst>
              <a:ext uri="{FF2B5EF4-FFF2-40B4-BE49-F238E27FC236}">
                <a16:creationId xmlns:a16="http://schemas.microsoft.com/office/drawing/2014/main" id="{E9BE3A6A-0FA8-FB64-57CF-2217F7476953}"/>
              </a:ext>
            </a:extLst>
          </p:cNvPr>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buNone/>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研究计划</a:t>
            </a:r>
          </a:p>
        </p:txBody>
      </p:sp>
      <p:sp>
        <p:nvSpPr>
          <p:cNvPr id="3" name="矩形 2">
            <a:extLst>
              <a:ext uri="{FF2B5EF4-FFF2-40B4-BE49-F238E27FC236}">
                <a16:creationId xmlns:a16="http://schemas.microsoft.com/office/drawing/2014/main" id="{6FA1F26F-8D60-8910-2765-6B96B7409C4E}"/>
              </a:ext>
            </a:extLst>
          </p:cNvPr>
          <p:cNvSpPr/>
          <p:nvPr/>
        </p:nvSpPr>
        <p:spPr>
          <a:xfrm>
            <a:off x="9217541" y="44624"/>
            <a:ext cx="2952328" cy="432048"/>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SimHei" panose="02010609060101010101" pitchFamily="49" charset="-122"/>
              <a:ea typeface="SimHei" panose="02010609060101010101" pitchFamily="49" charset="-122"/>
            </a:endParaRPr>
          </a:p>
        </p:txBody>
      </p:sp>
      <p:sp>
        <p:nvSpPr>
          <p:cNvPr id="16" name="矩形: 圆角 24">
            <a:extLst>
              <a:ext uri="{FF2B5EF4-FFF2-40B4-BE49-F238E27FC236}">
                <a16:creationId xmlns:a16="http://schemas.microsoft.com/office/drawing/2014/main" id="{94D1A14E-23D2-3149-B317-E69F03A47BF6}"/>
              </a:ext>
            </a:extLst>
          </p:cNvPr>
          <p:cNvSpPr/>
          <p:nvPr/>
        </p:nvSpPr>
        <p:spPr>
          <a:xfrm>
            <a:off x="1271464" y="1412776"/>
            <a:ext cx="3960440" cy="1656184"/>
          </a:xfrm>
          <a:prstGeom prst="roundRect">
            <a:avLst/>
          </a:prstGeom>
          <a:solidFill>
            <a:schemeClr val="bg1"/>
          </a:solidFill>
          <a:ln w="38100">
            <a:solidFill>
              <a:srgbClr val="3471A7"/>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r>
              <a:rPr kumimoji="0" lang="zh-CN" altLang="en-US" sz="2000" b="1"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应用场景</a:t>
            </a:r>
            <a:endParaRPr kumimoji="0" lang="en-US" altLang="zh-CN" sz="2000" b="1"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a:p>
            <a:pPr marL="285750" indent="-285750">
              <a:buFont typeface="Wingdings" pitchFamily="2" charset="2"/>
              <a:buChar char="l"/>
              <a:defRPr/>
            </a:pPr>
            <a:r>
              <a:rPr kumimoji="0" lang="zh-CN" altLang="en-US"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解答科学教育知识问题</a:t>
            </a:r>
            <a:endParaRPr kumimoji="0" lang="en-US" altLang="zh-CN"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a:p>
            <a:pPr marL="285750" indent="-285750">
              <a:buFont typeface="Wingdings" pitchFamily="2" charset="2"/>
              <a:buChar char="l"/>
              <a:defRPr/>
            </a:pPr>
            <a:r>
              <a:rPr kumimoji="0" lang="zh-CN" altLang="en-US" sz="200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为中小学科学教育的教学与学习提供智能、个性化支持</a:t>
            </a:r>
          </a:p>
        </p:txBody>
      </p:sp>
      <p:sp>
        <p:nvSpPr>
          <p:cNvPr id="17" name="矩形: 圆角 24">
            <a:extLst>
              <a:ext uri="{FF2B5EF4-FFF2-40B4-BE49-F238E27FC236}">
                <a16:creationId xmlns:a16="http://schemas.microsoft.com/office/drawing/2014/main" id="{E8206D9C-ED57-C443-9115-F312606E04D0}"/>
              </a:ext>
            </a:extLst>
          </p:cNvPr>
          <p:cNvSpPr/>
          <p:nvPr/>
        </p:nvSpPr>
        <p:spPr>
          <a:xfrm>
            <a:off x="6733266" y="1412776"/>
            <a:ext cx="3960439" cy="1656184"/>
          </a:xfrm>
          <a:prstGeom prst="roundRect">
            <a:avLst/>
          </a:prstGeom>
          <a:solidFill>
            <a:schemeClr val="bg1"/>
          </a:solidFill>
          <a:ln w="38100">
            <a:solidFill>
              <a:srgbClr val="3471A7"/>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r>
              <a:rPr kumimoji="0" lang="zh-CN" altLang="en-US" sz="2000" b="1"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大模型缺陷</a:t>
            </a:r>
            <a:endParaRPr kumimoji="0" lang="en-US" altLang="zh-CN" sz="2000" b="1"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sz="2000" dirty="0">
                <a:solidFill>
                  <a:schemeClr val="tx1"/>
                </a:solidFill>
                <a:latin typeface="SimHei" panose="02010609060101010101" pitchFamily="49" charset="-122"/>
                <a:ea typeface="SimHei" panose="02010609060101010101" pitchFamily="49" charset="-122"/>
              </a:rPr>
              <a:t>知识性幻觉</a:t>
            </a:r>
            <a:endParaRPr lang="en-US" altLang="zh-CN" sz="2000" dirty="0">
              <a:solidFill>
                <a:schemeClr val="tx1"/>
              </a:solidFill>
              <a:latin typeface="SimHei" panose="02010609060101010101" pitchFamily="49" charset="-122"/>
              <a:ea typeface="SimHei" panose="02010609060101010101" pitchFamily="49" charset="-122"/>
            </a:endParaRPr>
          </a:p>
          <a:p>
            <a:pPr marL="285750" indent="-285750">
              <a:buFont typeface="Wingdings" pitchFamily="2" charset="2"/>
              <a:buChar char="l"/>
              <a:defRPr/>
            </a:pPr>
            <a:r>
              <a:rPr lang="zh-CN" altLang="en-US" sz="2000" dirty="0">
                <a:solidFill>
                  <a:schemeClr val="tx1"/>
                </a:solidFill>
                <a:latin typeface="SimHei" panose="02010609060101010101" pitchFamily="49" charset="-122"/>
                <a:ea typeface="SimHei" panose="02010609060101010101" pitchFamily="49" charset="-122"/>
              </a:rPr>
              <a:t>知识有限，新知识更新困难，大模型训练成本极高</a:t>
            </a:r>
            <a:endParaRPr kumimoji="0" lang="zh-CN" altLang="en-US" sz="2000" i="0" u="none" strike="noStrike" kern="1200" cap="none" spc="0" normalizeH="0" baseline="0" noProof="0" dirty="0">
              <a:ln>
                <a:noFill/>
              </a:ln>
              <a:solidFill>
                <a:schemeClr val="tx1"/>
              </a:solidFill>
              <a:effectLst/>
              <a:uLnTx/>
              <a:uFillTx/>
              <a:latin typeface="SimHei" panose="02010609060101010101" pitchFamily="49" charset="-122"/>
              <a:ea typeface="SimHei" panose="02010609060101010101" pitchFamily="49" charset="-122"/>
            </a:endParaRPr>
          </a:p>
        </p:txBody>
      </p:sp>
      <p:sp>
        <p:nvSpPr>
          <p:cNvPr id="7" name="矩形 6">
            <a:extLst>
              <a:ext uri="{FF2B5EF4-FFF2-40B4-BE49-F238E27FC236}">
                <a16:creationId xmlns:a16="http://schemas.microsoft.com/office/drawing/2014/main" id="{AD53502F-86C0-9440-B9CB-8C28EE86459E}"/>
              </a:ext>
            </a:extLst>
          </p:cNvPr>
          <p:cNvSpPr/>
          <p:nvPr/>
        </p:nvSpPr>
        <p:spPr>
          <a:xfrm>
            <a:off x="7176120" y="2564904"/>
            <a:ext cx="1296144" cy="288032"/>
          </a:xfrm>
          <a:prstGeom prst="rect">
            <a:avLst/>
          </a:prstGeom>
          <a:noFill/>
          <a:ln w="3810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SimHei" panose="02010609060101010101" pitchFamily="49" charset="-122"/>
              <a:ea typeface="SimHei" panose="02010609060101010101" pitchFamily="49" charset="-122"/>
            </a:endParaRPr>
          </a:p>
        </p:txBody>
      </p:sp>
      <p:cxnSp>
        <p:nvCxnSpPr>
          <p:cNvPr id="10" name="直线箭头连接符 9">
            <a:extLst>
              <a:ext uri="{FF2B5EF4-FFF2-40B4-BE49-F238E27FC236}">
                <a16:creationId xmlns:a16="http://schemas.microsoft.com/office/drawing/2014/main" id="{7A2DF01A-2945-184C-AB0F-CCF232FA4136}"/>
              </a:ext>
            </a:extLst>
          </p:cNvPr>
          <p:cNvCxnSpPr>
            <a:cxnSpLocks/>
            <a:stCxn id="7" idx="2"/>
            <a:endCxn id="22" idx="0"/>
          </p:cNvCxnSpPr>
          <p:nvPr/>
        </p:nvCxnSpPr>
        <p:spPr>
          <a:xfrm flipH="1">
            <a:off x="6094643" y="2852936"/>
            <a:ext cx="1729549" cy="752987"/>
          </a:xfrm>
          <a:prstGeom prst="straightConnector1">
            <a:avLst/>
          </a:prstGeom>
          <a:ln w="38100">
            <a:solidFill>
              <a:schemeClr val="accent1">
                <a:lumMod val="50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22" name="矩形: 圆角 23">
            <a:extLst>
              <a:ext uri="{FF2B5EF4-FFF2-40B4-BE49-F238E27FC236}">
                <a16:creationId xmlns:a16="http://schemas.microsoft.com/office/drawing/2014/main" id="{3D1CE0A5-525D-D74D-9626-F3E566CB0671}"/>
              </a:ext>
            </a:extLst>
          </p:cNvPr>
          <p:cNvSpPr/>
          <p:nvPr/>
        </p:nvSpPr>
        <p:spPr>
          <a:xfrm>
            <a:off x="4295547" y="3605923"/>
            <a:ext cx="3598192" cy="864096"/>
          </a:xfrm>
          <a:prstGeom prst="roundRect">
            <a:avLst/>
          </a:prstGeom>
          <a:solidFill>
            <a:srgbClr val="3571A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SimHei" panose="02010609060101010101" pitchFamily="49" charset="-122"/>
                <a:ea typeface="SimHei" panose="02010609060101010101" pitchFamily="49" charset="-122"/>
                <a:cs typeface="Arial" panose="020B0604020202020204" pitchFamily="34" charset="0"/>
              </a:rPr>
              <a:t>从大模型推理入手</a:t>
            </a:r>
            <a:endParaRPr lang="en-US" altLang="zh-CN" sz="2800" dirty="0">
              <a:latin typeface="SimHei" panose="02010609060101010101" pitchFamily="49" charset="-122"/>
              <a:ea typeface="SimHei" panose="02010609060101010101" pitchFamily="49" charset="-122"/>
              <a:cs typeface="Arial" panose="020B0604020202020204" pitchFamily="34" charset="0"/>
            </a:endParaRPr>
          </a:p>
        </p:txBody>
      </p:sp>
      <p:sp>
        <p:nvSpPr>
          <p:cNvPr id="31" name="右箭头 30">
            <a:extLst>
              <a:ext uri="{FF2B5EF4-FFF2-40B4-BE49-F238E27FC236}">
                <a16:creationId xmlns:a16="http://schemas.microsoft.com/office/drawing/2014/main" id="{7DF833D7-365A-834E-927B-829DC719A1A5}"/>
              </a:ext>
            </a:extLst>
          </p:cNvPr>
          <p:cNvSpPr/>
          <p:nvPr/>
        </p:nvSpPr>
        <p:spPr>
          <a:xfrm>
            <a:off x="983432" y="5400043"/>
            <a:ext cx="864096"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
        <p:nvSpPr>
          <p:cNvPr id="32" name="矩形: 圆角 24">
            <a:extLst>
              <a:ext uri="{FF2B5EF4-FFF2-40B4-BE49-F238E27FC236}">
                <a16:creationId xmlns:a16="http://schemas.microsoft.com/office/drawing/2014/main" id="{D457E249-A8C3-1F4A-8B1F-DBA4F7A60BFA}"/>
              </a:ext>
            </a:extLst>
          </p:cNvPr>
          <p:cNvSpPr/>
          <p:nvPr/>
        </p:nvSpPr>
        <p:spPr>
          <a:xfrm>
            <a:off x="2423592" y="4974107"/>
            <a:ext cx="7848872" cy="1283920"/>
          </a:xfrm>
          <a:prstGeom prst="roundRect">
            <a:avLst/>
          </a:prstGeom>
          <a:solidFill>
            <a:schemeClr val="bg1"/>
          </a:solidFill>
          <a:ln w="38100">
            <a:solidFill>
              <a:srgbClr val="3471A7"/>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r>
              <a:rPr lang="zh-CN" altLang="en-US" sz="2800" b="0" i="0" dirty="0">
                <a:solidFill>
                  <a:srgbClr val="191B1F"/>
                </a:solidFill>
                <a:effectLst/>
                <a:latin typeface="SimHei" panose="02010609060101010101" pitchFamily="49" charset="-122"/>
                <a:ea typeface="SimHei" panose="02010609060101010101" pitchFamily="49" charset="-122"/>
              </a:rPr>
              <a:t>使用检索增强生成框架</a:t>
            </a:r>
            <a:endParaRPr lang="en-US" altLang="zh-CN" sz="2800" b="0" i="0" dirty="0">
              <a:solidFill>
                <a:srgbClr val="191B1F"/>
              </a:solidFill>
              <a:effectLst/>
              <a:latin typeface="SimHei" panose="02010609060101010101" pitchFamily="49" charset="-122"/>
              <a:ea typeface="SimHei" panose="02010609060101010101" pitchFamily="49" charset="-122"/>
            </a:endParaRPr>
          </a:p>
          <a:p>
            <a:pPr algn="ctr">
              <a:defRPr/>
            </a:pPr>
            <a:r>
              <a:rPr lang="zh-CN" altLang="en-US" sz="2800" b="0" i="0" dirty="0">
                <a:solidFill>
                  <a:srgbClr val="191B1F"/>
                </a:solidFill>
                <a:effectLst/>
                <a:latin typeface="SimHei" panose="02010609060101010101" pitchFamily="49" charset="-122"/>
                <a:ea typeface="SimHei" panose="02010609060101010101" pitchFamily="49" charset="-122"/>
              </a:rPr>
              <a:t>加强大模型在推理阶段对知识的利用</a:t>
            </a:r>
            <a:endParaRPr kumimoji="0" lang="zh-CN" altLang="en-US" sz="2800" b="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p:txBody>
      </p:sp>
      <p:sp>
        <p:nvSpPr>
          <p:cNvPr id="19" name="剪去单角的矩形 18">
            <a:extLst>
              <a:ext uri="{FF2B5EF4-FFF2-40B4-BE49-F238E27FC236}">
                <a16:creationId xmlns:a16="http://schemas.microsoft.com/office/drawing/2014/main" id="{00EE7962-BABC-F94C-9A53-D498961D6BB0}"/>
              </a:ext>
            </a:extLst>
          </p:cNvPr>
          <p:cNvSpPr/>
          <p:nvPr/>
        </p:nvSpPr>
        <p:spPr>
          <a:xfrm>
            <a:off x="1396726" y="3491616"/>
            <a:ext cx="2448272" cy="1041019"/>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r>
              <a:rPr kumimoji="0" lang="zh-CN" altLang="en-US" sz="1600" b="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rPr>
              <a:t>利用训练好的大模型进行运算，输入新数据来生成输出结果的过程。</a:t>
            </a:r>
          </a:p>
        </p:txBody>
      </p:sp>
    </p:spTree>
    <p:extLst>
      <p:ext uri="{BB962C8B-B14F-4D97-AF65-F5344CB8AC3E}">
        <p14:creationId xmlns:p14="http://schemas.microsoft.com/office/powerpoint/2010/main" val="598018338"/>
      </p:ext>
    </p:extLst>
  </p:cSld>
  <p:clrMapOvr>
    <a:masterClrMapping/>
  </p:clrMapOvr>
  <p:transition advTm="12848"/>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1"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linds(horizontal)">
                                      <p:cBhvr>
                                        <p:cTn id="12" dur="10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blinds(horizontal)">
                                      <p:cBhvr>
                                        <p:cTn id="27" dur="500"/>
                                        <p:tgtEl>
                                          <p:spTgt spid="22"/>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dissolv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xit" presetSubtype="0" fill="hold" grpId="1" nodeType="clickEffect">
                                  <p:stCondLst>
                                    <p:cond delay="0"/>
                                  </p:stCondLst>
                                  <p:childTnLst>
                                    <p:animEffect transition="out" filter="dissolve">
                                      <p:cBhvr>
                                        <p:cTn id="36" dur="500"/>
                                        <p:tgtEl>
                                          <p:spTgt spid="19"/>
                                        </p:tgtEl>
                                      </p:cBhvr>
                                    </p:animEffect>
                                    <p:set>
                                      <p:cBhvr>
                                        <p:cTn id="37" dur="1" fill="hold">
                                          <p:stCondLst>
                                            <p:cond delay="499"/>
                                          </p:stCondLst>
                                        </p:cTn>
                                        <p:tgtEl>
                                          <p:spTgt spid="19"/>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55" presetClass="entr" presetSubtype="0" fill="hold" grpId="0" nodeType="clickEffect">
                                  <p:stCondLst>
                                    <p:cond delay="0"/>
                                  </p:stCondLst>
                                  <p:childTnLst>
                                    <p:set>
                                      <p:cBhvr>
                                        <p:cTn id="41" dur="1" fill="hold">
                                          <p:stCondLst>
                                            <p:cond delay="0"/>
                                          </p:stCondLst>
                                        </p:cTn>
                                        <p:tgtEl>
                                          <p:spTgt spid="32"/>
                                        </p:tgtEl>
                                        <p:attrNameLst>
                                          <p:attrName>style.visibility</p:attrName>
                                        </p:attrNameLst>
                                      </p:cBhvr>
                                      <p:to>
                                        <p:strVal val="visible"/>
                                      </p:to>
                                    </p:set>
                                    <p:anim calcmode="lin" valueType="num">
                                      <p:cBhvr>
                                        <p:cTn id="42" dur="1000" fill="hold"/>
                                        <p:tgtEl>
                                          <p:spTgt spid="32"/>
                                        </p:tgtEl>
                                        <p:attrNameLst>
                                          <p:attrName>ppt_w</p:attrName>
                                        </p:attrNameLst>
                                      </p:cBhvr>
                                      <p:tavLst>
                                        <p:tav tm="0">
                                          <p:val>
                                            <p:strVal val="#ppt_w*0.70"/>
                                          </p:val>
                                        </p:tav>
                                        <p:tav tm="100000">
                                          <p:val>
                                            <p:strVal val="#ppt_w"/>
                                          </p:val>
                                        </p:tav>
                                      </p:tavLst>
                                    </p:anim>
                                    <p:anim calcmode="lin" valueType="num">
                                      <p:cBhvr>
                                        <p:cTn id="43" dur="1000" fill="hold"/>
                                        <p:tgtEl>
                                          <p:spTgt spid="32"/>
                                        </p:tgtEl>
                                        <p:attrNameLst>
                                          <p:attrName>ppt_h</p:attrName>
                                        </p:attrNameLst>
                                      </p:cBhvr>
                                      <p:tavLst>
                                        <p:tav tm="0">
                                          <p:val>
                                            <p:strVal val="#ppt_h"/>
                                          </p:val>
                                        </p:tav>
                                        <p:tav tm="100000">
                                          <p:val>
                                            <p:strVal val="#ppt_h"/>
                                          </p:val>
                                        </p:tav>
                                      </p:tavLst>
                                    </p:anim>
                                    <p:animEffect transition="in" filter="fade">
                                      <p:cBhvr>
                                        <p:cTn id="44" dur="1000"/>
                                        <p:tgtEl>
                                          <p:spTgt spid="32"/>
                                        </p:tgtEl>
                                      </p:cBhvr>
                                    </p:animEffect>
                                  </p:childTnLst>
                                </p:cTn>
                              </p:par>
                              <p:par>
                                <p:cTn id="45" presetID="55" presetClass="entr" presetSubtype="0" fill="hold" grpId="0" nodeType="withEffect">
                                  <p:stCondLst>
                                    <p:cond delay="0"/>
                                  </p:stCondLst>
                                  <p:childTnLst>
                                    <p:set>
                                      <p:cBhvr>
                                        <p:cTn id="46" dur="1" fill="hold">
                                          <p:stCondLst>
                                            <p:cond delay="0"/>
                                          </p:stCondLst>
                                        </p:cTn>
                                        <p:tgtEl>
                                          <p:spTgt spid="31"/>
                                        </p:tgtEl>
                                        <p:attrNameLst>
                                          <p:attrName>style.visibility</p:attrName>
                                        </p:attrNameLst>
                                      </p:cBhvr>
                                      <p:to>
                                        <p:strVal val="visible"/>
                                      </p:to>
                                    </p:set>
                                    <p:anim calcmode="lin" valueType="num">
                                      <p:cBhvr>
                                        <p:cTn id="47" dur="1000" fill="hold"/>
                                        <p:tgtEl>
                                          <p:spTgt spid="31"/>
                                        </p:tgtEl>
                                        <p:attrNameLst>
                                          <p:attrName>ppt_w</p:attrName>
                                        </p:attrNameLst>
                                      </p:cBhvr>
                                      <p:tavLst>
                                        <p:tav tm="0">
                                          <p:val>
                                            <p:strVal val="#ppt_w*0.70"/>
                                          </p:val>
                                        </p:tav>
                                        <p:tav tm="100000">
                                          <p:val>
                                            <p:strVal val="#ppt_w"/>
                                          </p:val>
                                        </p:tav>
                                      </p:tavLst>
                                    </p:anim>
                                    <p:anim calcmode="lin" valueType="num">
                                      <p:cBhvr>
                                        <p:cTn id="48" dur="1000" fill="hold"/>
                                        <p:tgtEl>
                                          <p:spTgt spid="31"/>
                                        </p:tgtEl>
                                        <p:attrNameLst>
                                          <p:attrName>ppt_h</p:attrName>
                                        </p:attrNameLst>
                                      </p:cBhvr>
                                      <p:tavLst>
                                        <p:tav tm="0">
                                          <p:val>
                                            <p:strVal val="#ppt_h"/>
                                          </p:val>
                                        </p:tav>
                                        <p:tav tm="100000">
                                          <p:val>
                                            <p:strVal val="#ppt_h"/>
                                          </p:val>
                                        </p:tav>
                                      </p:tavLst>
                                    </p:anim>
                                    <p:animEffect transition="in" filter="fade">
                                      <p:cBhvr>
                                        <p:cTn id="49"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1" animBg="1"/>
      <p:bldP spid="7" grpId="1" animBg="1"/>
      <p:bldP spid="22" grpId="0" animBg="1"/>
      <p:bldP spid="31" grpId="0" animBg="1"/>
      <p:bldP spid="32" grpId="0" animBg="1"/>
      <p:bldP spid="19" grpId="0" animBg="1"/>
      <p:bldP spid="19"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2F6F42A-8D28-1D42-9E93-050A3E398BA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167" t="12211" r="2082"/>
          <a:stretch/>
        </p:blipFill>
        <p:spPr bwMode="auto">
          <a:xfrm>
            <a:off x="3874320" y="716369"/>
            <a:ext cx="7877887" cy="3615659"/>
          </a:xfrm>
          <a:prstGeom prst="rect">
            <a:avLst/>
          </a:prstGeom>
          <a:noFill/>
          <a:extLst>
            <a:ext uri="{909E8E84-426E-40DD-AFC4-6F175D3DCCD1}">
              <a14:hiddenFill xmlns:a14="http://schemas.microsoft.com/office/drawing/2010/main">
                <a:solidFill>
                  <a:srgbClr val="FFFFFF"/>
                </a:solidFill>
              </a14:hiddenFill>
            </a:ext>
          </a:extLst>
        </p:spPr>
      </p:pic>
      <p:sp>
        <p:nvSpPr>
          <p:cNvPr id="2" name="灯片编号占位符 1"/>
          <p:cNvSpPr>
            <a:spLocks noGrp="1"/>
          </p:cNvSpPr>
          <p:nvPr>
            <p:ph type="sldNum" sz="quarter" idx="12"/>
          </p:nvPr>
        </p:nvSpPr>
        <p:spPr/>
        <p:txBody>
          <a:bodyPr/>
          <a:lstStyle/>
          <a:p>
            <a:fld id="{E5CDC645-7EA7-47E1-A5EF-FC8A9186EF34}" type="slidenum">
              <a:rPr lang="zh-CN" altLang="en-US" smtClean="0">
                <a:latin typeface="SimHei" panose="02010609060101010101" pitchFamily="49" charset="-122"/>
                <a:ea typeface="SimHei" panose="02010609060101010101" pitchFamily="49" charset="-122"/>
              </a:rPr>
              <a:t>5</a:t>
            </a:fld>
            <a:endParaRPr lang="zh-CN" altLang="en-US" dirty="0">
              <a:latin typeface="SimHei" panose="02010609060101010101" pitchFamily="49" charset="-122"/>
              <a:ea typeface="SimHei" panose="02010609060101010101" pitchFamily="49" charset="-122"/>
            </a:endParaRPr>
          </a:p>
        </p:txBody>
      </p:sp>
      <p:sp>
        <p:nvSpPr>
          <p:cNvPr id="4" name="等腰三角形 3">
            <a:extLst>
              <a:ext uri="{FF2B5EF4-FFF2-40B4-BE49-F238E27FC236}">
                <a16:creationId xmlns:a16="http://schemas.microsoft.com/office/drawing/2014/main" id="{4DDED446-2DC0-0350-C059-6A673A361751}"/>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latin typeface="SimHei" panose="02010609060101010101" pitchFamily="49" charset="-122"/>
              <a:ea typeface="SimHei" panose="02010609060101010101" pitchFamily="49" charset="-122"/>
            </a:endParaRPr>
          </a:p>
        </p:txBody>
      </p:sp>
      <p:sp>
        <p:nvSpPr>
          <p:cNvPr id="5" name="矩形 4">
            <a:extLst>
              <a:ext uri="{FF2B5EF4-FFF2-40B4-BE49-F238E27FC236}">
                <a16:creationId xmlns:a16="http://schemas.microsoft.com/office/drawing/2014/main" id="{E9BE3A6A-0FA8-FB64-57CF-2217F7476953}"/>
              </a:ext>
            </a:extLst>
          </p:cNvPr>
          <p:cNvSpPr>
            <a:spLocks noChangeArrowheads="1"/>
          </p:cNvSpPr>
          <p:nvPr/>
        </p:nvSpPr>
        <p:spPr bwMode="auto">
          <a:xfrm>
            <a:off x="479376" y="689954"/>
            <a:ext cx="417646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buNone/>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研究计划</a:t>
            </a:r>
          </a:p>
        </p:txBody>
      </p:sp>
      <p:sp>
        <p:nvSpPr>
          <p:cNvPr id="3" name="矩形 2">
            <a:extLst>
              <a:ext uri="{FF2B5EF4-FFF2-40B4-BE49-F238E27FC236}">
                <a16:creationId xmlns:a16="http://schemas.microsoft.com/office/drawing/2014/main" id="{6FA1F26F-8D60-8910-2765-6B96B7409C4E}"/>
              </a:ext>
            </a:extLst>
          </p:cNvPr>
          <p:cNvSpPr/>
          <p:nvPr/>
        </p:nvSpPr>
        <p:spPr>
          <a:xfrm>
            <a:off x="9217541" y="44624"/>
            <a:ext cx="2952328" cy="432048"/>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SimHei" panose="02010609060101010101" pitchFamily="49" charset="-122"/>
              <a:ea typeface="SimHei" panose="02010609060101010101" pitchFamily="49" charset="-122"/>
            </a:endParaRPr>
          </a:p>
        </p:txBody>
      </p:sp>
      <p:sp>
        <p:nvSpPr>
          <p:cNvPr id="14" name="矩形: 圆角 23">
            <a:extLst>
              <a:ext uri="{FF2B5EF4-FFF2-40B4-BE49-F238E27FC236}">
                <a16:creationId xmlns:a16="http://schemas.microsoft.com/office/drawing/2014/main" id="{C2A32352-2152-CD4E-990B-20BC9EE36D8F}"/>
              </a:ext>
            </a:extLst>
          </p:cNvPr>
          <p:cNvSpPr/>
          <p:nvPr/>
        </p:nvSpPr>
        <p:spPr>
          <a:xfrm>
            <a:off x="1081282" y="1988840"/>
            <a:ext cx="2638454" cy="1008112"/>
          </a:xfrm>
          <a:prstGeom prst="roundRect">
            <a:avLst/>
          </a:prstGeom>
          <a:solidFill>
            <a:srgbClr val="3571A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SimHei" panose="02010609060101010101" pitchFamily="49" charset="-122"/>
                <a:ea typeface="SimHei" panose="02010609060101010101" pitchFamily="49" charset="-122"/>
                <a:cs typeface="Arial" panose="020B0604020202020204" pitchFamily="34" charset="0"/>
              </a:rPr>
              <a:t>检索增强生成框架（</a:t>
            </a:r>
            <a:r>
              <a:rPr lang="en-US" altLang="zh-CN" sz="2800" dirty="0">
                <a:latin typeface="SimHei" panose="02010609060101010101" pitchFamily="49" charset="-122"/>
                <a:ea typeface="SimHei" panose="02010609060101010101" pitchFamily="49" charset="-122"/>
                <a:cs typeface="Arial" panose="020B0604020202020204" pitchFamily="34" charset="0"/>
              </a:rPr>
              <a:t>RAG</a:t>
            </a:r>
            <a:r>
              <a:rPr lang="zh-CN" altLang="en-US" sz="2800" dirty="0">
                <a:latin typeface="SimHei" panose="02010609060101010101" pitchFamily="49" charset="-122"/>
                <a:ea typeface="SimHei" panose="02010609060101010101" pitchFamily="49" charset="-122"/>
                <a:cs typeface="Arial" panose="020B0604020202020204" pitchFamily="34" charset="0"/>
              </a:rPr>
              <a:t>）</a:t>
            </a:r>
            <a:endParaRPr lang="en-US" altLang="zh-CN" sz="2800" dirty="0">
              <a:latin typeface="SimHei" panose="02010609060101010101" pitchFamily="49" charset="-122"/>
              <a:ea typeface="SimHei" panose="02010609060101010101" pitchFamily="49" charset="-122"/>
              <a:cs typeface="Arial" panose="020B0604020202020204" pitchFamily="34" charset="0"/>
            </a:endParaRPr>
          </a:p>
        </p:txBody>
      </p:sp>
      <p:sp>
        <p:nvSpPr>
          <p:cNvPr id="18" name="矩形: 圆角 23">
            <a:extLst>
              <a:ext uri="{FF2B5EF4-FFF2-40B4-BE49-F238E27FC236}">
                <a16:creationId xmlns:a16="http://schemas.microsoft.com/office/drawing/2014/main" id="{B0A92805-E9ED-F148-BA21-1B0CFF96A4FE}"/>
              </a:ext>
            </a:extLst>
          </p:cNvPr>
          <p:cNvSpPr/>
          <p:nvPr/>
        </p:nvSpPr>
        <p:spPr>
          <a:xfrm>
            <a:off x="1074551" y="4581128"/>
            <a:ext cx="2501169" cy="864096"/>
          </a:xfrm>
          <a:prstGeom prst="roundRect">
            <a:avLst/>
          </a:prstGeom>
          <a:solidFill>
            <a:srgbClr val="3571A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SimHei" panose="02010609060101010101" pitchFamily="49" charset="-122"/>
                <a:ea typeface="SimHei" panose="02010609060101010101" pitchFamily="49" charset="-122"/>
                <a:cs typeface="Arial" panose="020B0604020202020204" pitchFamily="34" charset="0"/>
              </a:rPr>
              <a:t>知识图谱</a:t>
            </a:r>
            <a:endParaRPr lang="en-US" altLang="zh-CN" sz="2800" dirty="0">
              <a:latin typeface="SimHei" panose="02010609060101010101" pitchFamily="49" charset="-122"/>
              <a:ea typeface="SimHei" panose="02010609060101010101" pitchFamily="49" charset="-122"/>
              <a:cs typeface="Arial" panose="020B0604020202020204" pitchFamily="34" charset="0"/>
            </a:endParaRPr>
          </a:p>
        </p:txBody>
      </p:sp>
      <p:sp>
        <p:nvSpPr>
          <p:cNvPr id="8" name="左大括号 7">
            <a:extLst>
              <a:ext uri="{FF2B5EF4-FFF2-40B4-BE49-F238E27FC236}">
                <a16:creationId xmlns:a16="http://schemas.microsoft.com/office/drawing/2014/main" id="{F690E385-4076-3E4D-A8E8-419D95F61D97}"/>
              </a:ext>
            </a:extLst>
          </p:cNvPr>
          <p:cNvSpPr/>
          <p:nvPr/>
        </p:nvSpPr>
        <p:spPr>
          <a:xfrm>
            <a:off x="4180549" y="1898065"/>
            <a:ext cx="331275" cy="1441901"/>
          </a:xfrm>
          <a:prstGeom prst="leftBrace">
            <a:avLst>
              <a:gd name="adj1" fmla="val 31849"/>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
        <p:nvSpPr>
          <p:cNvPr id="23" name="文本框 22">
            <a:extLst>
              <a:ext uri="{FF2B5EF4-FFF2-40B4-BE49-F238E27FC236}">
                <a16:creationId xmlns:a16="http://schemas.microsoft.com/office/drawing/2014/main" id="{F626847F-9405-C946-9EE8-035303427235}"/>
              </a:ext>
            </a:extLst>
          </p:cNvPr>
          <p:cNvSpPr txBox="1"/>
          <p:nvPr/>
        </p:nvSpPr>
        <p:spPr>
          <a:xfrm>
            <a:off x="4689707" y="1667232"/>
            <a:ext cx="2043559" cy="461665"/>
          </a:xfrm>
          <a:prstGeom prst="rect">
            <a:avLst/>
          </a:prstGeom>
          <a:noFill/>
        </p:spPr>
        <p:txBody>
          <a:bodyPr wrap="square">
            <a:spAutoFit/>
          </a:bodyPr>
          <a:lstStyle/>
          <a:p>
            <a:pPr>
              <a:defRPr/>
            </a:pPr>
            <a:r>
              <a:rPr lang="zh-CN" altLang="en-US" sz="2400" dirty="0">
                <a:solidFill>
                  <a:schemeClr val="tx1"/>
                </a:solidFill>
                <a:latin typeface="SimHei" panose="02010609060101010101" pitchFamily="49" charset="-122"/>
                <a:ea typeface="SimHei" panose="02010609060101010101" pitchFamily="49" charset="-122"/>
              </a:rPr>
              <a:t>知识性幻觉</a:t>
            </a:r>
            <a:endParaRPr lang="en-US" altLang="zh-CN" sz="2400" dirty="0">
              <a:solidFill>
                <a:schemeClr val="tx1"/>
              </a:solidFill>
              <a:latin typeface="SimHei" panose="02010609060101010101" pitchFamily="49" charset="-122"/>
              <a:ea typeface="SimHei" panose="02010609060101010101" pitchFamily="49" charset="-122"/>
            </a:endParaRPr>
          </a:p>
        </p:txBody>
      </p:sp>
      <p:sp>
        <p:nvSpPr>
          <p:cNvPr id="24" name="文本框 23">
            <a:extLst>
              <a:ext uri="{FF2B5EF4-FFF2-40B4-BE49-F238E27FC236}">
                <a16:creationId xmlns:a16="http://schemas.microsoft.com/office/drawing/2014/main" id="{6734A3CA-4012-0046-AF12-721E575EC7EB}"/>
              </a:ext>
            </a:extLst>
          </p:cNvPr>
          <p:cNvSpPr txBox="1"/>
          <p:nvPr/>
        </p:nvSpPr>
        <p:spPr>
          <a:xfrm>
            <a:off x="4655840" y="3132885"/>
            <a:ext cx="3024338" cy="461665"/>
          </a:xfrm>
          <a:prstGeom prst="rect">
            <a:avLst/>
          </a:prstGeom>
          <a:noFill/>
        </p:spPr>
        <p:txBody>
          <a:bodyPr wrap="square">
            <a:spAutoFit/>
          </a:bodyPr>
          <a:lstStyle/>
          <a:p>
            <a:pPr>
              <a:defRPr/>
            </a:pPr>
            <a:r>
              <a:rPr lang="zh-CN" altLang="en-US" sz="2400" dirty="0">
                <a:solidFill>
                  <a:schemeClr val="tx1"/>
                </a:solidFill>
                <a:latin typeface="SimHei" panose="02010609060101010101" pitchFamily="49" charset="-122"/>
                <a:ea typeface="SimHei" panose="02010609060101010101" pitchFamily="49" charset="-122"/>
              </a:rPr>
              <a:t>知识有限且更新困难</a:t>
            </a:r>
            <a:endParaRPr lang="en-US" altLang="zh-CN" sz="2400" dirty="0">
              <a:solidFill>
                <a:schemeClr val="tx1"/>
              </a:solidFill>
              <a:latin typeface="SimHei" panose="02010609060101010101" pitchFamily="49" charset="-122"/>
              <a:ea typeface="SimHei" panose="02010609060101010101" pitchFamily="49" charset="-122"/>
            </a:endParaRPr>
          </a:p>
        </p:txBody>
      </p:sp>
      <p:sp>
        <p:nvSpPr>
          <p:cNvPr id="25" name="文本框 24">
            <a:extLst>
              <a:ext uri="{FF2B5EF4-FFF2-40B4-BE49-F238E27FC236}">
                <a16:creationId xmlns:a16="http://schemas.microsoft.com/office/drawing/2014/main" id="{05E2F169-BA6D-DF4F-9370-335E6E194496}"/>
              </a:ext>
            </a:extLst>
          </p:cNvPr>
          <p:cNvSpPr txBox="1"/>
          <p:nvPr/>
        </p:nvSpPr>
        <p:spPr>
          <a:xfrm>
            <a:off x="7464152" y="1659658"/>
            <a:ext cx="2043559" cy="461665"/>
          </a:xfrm>
          <a:prstGeom prst="rect">
            <a:avLst/>
          </a:prstGeom>
          <a:noFill/>
        </p:spPr>
        <p:txBody>
          <a:bodyPr wrap="square">
            <a:spAutoFit/>
          </a:bodyPr>
          <a:lstStyle/>
          <a:p>
            <a:pPr>
              <a:defRPr/>
            </a:pPr>
            <a:r>
              <a:rPr lang="zh-CN" altLang="en-US" sz="2400" b="0" i="0" dirty="0">
                <a:solidFill>
                  <a:srgbClr val="333333"/>
                </a:solidFill>
                <a:effectLst/>
                <a:latin typeface="SimHei" panose="02010609060101010101" pitchFamily="49" charset="-122"/>
                <a:ea typeface="SimHei" panose="02010609060101010101" pitchFamily="49" charset="-122"/>
              </a:rPr>
              <a:t>答案</a:t>
            </a:r>
            <a:r>
              <a:rPr lang="zh-CN" altLang="en-US" sz="2400" b="0" i="0" dirty="0">
                <a:effectLst/>
                <a:latin typeface="SimHei" panose="02010609060101010101" pitchFamily="49" charset="-122"/>
                <a:ea typeface="SimHei" panose="02010609060101010101" pitchFamily="49" charset="-122"/>
              </a:rPr>
              <a:t>透明度</a:t>
            </a:r>
            <a:endParaRPr lang="en-US" altLang="zh-CN" sz="2400" dirty="0">
              <a:latin typeface="SimHei" panose="02010609060101010101" pitchFamily="49" charset="-122"/>
              <a:ea typeface="SimHei" panose="02010609060101010101" pitchFamily="49" charset="-122"/>
            </a:endParaRPr>
          </a:p>
        </p:txBody>
      </p:sp>
      <p:sp>
        <p:nvSpPr>
          <p:cNvPr id="26" name="右箭头 25">
            <a:extLst>
              <a:ext uri="{FF2B5EF4-FFF2-40B4-BE49-F238E27FC236}">
                <a16:creationId xmlns:a16="http://schemas.microsoft.com/office/drawing/2014/main" id="{4E42A691-D36D-1E4D-9B08-498174AFDE9C}"/>
              </a:ext>
            </a:extLst>
          </p:cNvPr>
          <p:cNvSpPr/>
          <p:nvPr/>
        </p:nvSpPr>
        <p:spPr>
          <a:xfrm>
            <a:off x="6666816" y="1796755"/>
            <a:ext cx="523634" cy="2308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
        <p:nvSpPr>
          <p:cNvPr id="27" name="文本框 26">
            <a:extLst>
              <a:ext uri="{FF2B5EF4-FFF2-40B4-BE49-F238E27FC236}">
                <a16:creationId xmlns:a16="http://schemas.microsoft.com/office/drawing/2014/main" id="{E5374E67-0C47-AE4C-8010-99A468F26758}"/>
              </a:ext>
            </a:extLst>
          </p:cNvPr>
          <p:cNvSpPr txBox="1"/>
          <p:nvPr/>
        </p:nvSpPr>
        <p:spPr>
          <a:xfrm>
            <a:off x="8610600" y="3109133"/>
            <a:ext cx="2453952" cy="461665"/>
          </a:xfrm>
          <a:prstGeom prst="rect">
            <a:avLst/>
          </a:prstGeom>
          <a:noFill/>
        </p:spPr>
        <p:txBody>
          <a:bodyPr wrap="square">
            <a:spAutoFit/>
          </a:bodyPr>
          <a:lstStyle/>
          <a:p>
            <a:pPr>
              <a:defRPr/>
            </a:pPr>
            <a:r>
              <a:rPr lang="zh-CN" altLang="en-US" sz="2400" dirty="0">
                <a:latin typeface="SimHei" panose="02010609060101010101" pitchFamily="49" charset="-122"/>
                <a:ea typeface="SimHei" panose="02010609060101010101" pitchFamily="49" charset="-122"/>
              </a:rPr>
              <a:t>更新外部数据库</a:t>
            </a:r>
            <a:endParaRPr lang="en-US" altLang="zh-CN" sz="2400" dirty="0">
              <a:latin typeface="SimHei" panose="02010609060101010101" pitchFamily="49" charset="-122"/>
              <a:ea typeface="SimHei" panose="02010609060101010101" pitchFamily="49" charset="-122"/>
            </a:endParaRPr>
          </a:p>
        </p:txBody>
      </p:sp>
      <p:sp>
        <p:nvSpPr>
          <p:cNvPr id="28" name="右箭头 27">
            <a:extLst>
              <a:ext uri="{FF2B5EF4-FFF2-40B4-BE49-F238E27FC236}">
                <a16:creationId xmlns:a16="http://schemas.microsoft.com/office/drawing/2014/main" id="{2F24D947-3603-214F-8682-4E9EE0A31DEF}"/>
              </a:ext>
            </a:extLst>
          </p:cNvPr>
          <p:cNvSpPr/>
          <p:nvPr/>
        </p:nvSpPr>
        <p:spPr>
          <a:xfrm>
            <a:off x="7813264" y="3246230"/>
            <a:ext cx="523634" cy="2308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
        <p:nvSpPr>
          <p:cNvPr id="29" name="文本框 28">
            <a:extLst>
              <a:ext uri="{FF2B5EF4-FFF2-40B4-BE49-F238E27FC236}">
                <a16:creationId xmlns:a16="http://schemas.microsoft.com/office/drawing/2014/main" id="{FFF893A6-2B11-E145-8B36-FEB0A04A9BA4}"/>
              </a:ext>
            </a:extLst>
          </p:cNvPr>
          <p:cNvSpPr txBox="1"/>
          <p:nvPr/>
        </p:nvSpPr>
        <p:spPr>
          <a:xfrm>
            <a:off x="4951771" y="4797152"/>
            <a:ext cx="3021710" cy="461665"/>
          </a:xfrm>
          <a:prstGeom prst="rect">
            <a:avLst/>
          </a:prstGeom>
          <a:noFill/>
        </p:spPr>
        <p:txBody>
          <a:bodyPr wrap="square">
            <a:spAutoFit/>
          </a:bodyPr>
          <a:lstStyle/>
          <a:p>
            <a:pPr>
              <a:defRPr/>
            </a:pPr>
            <a:r>
              <a:rPr lang="zh-CN" altLang="en-US" sz="2400" dirty="0">
                <a:latin typeface="SimHei" panose="02010609060101010101" pitchFamily="49" charset="-122"/>
                <a:ea typeface="SimHei" panose="02010609060101010101" pitchFamily="49" charset="-122"/>
              </a:rPr>
              <a:t>三元组结构化数据 </a:t>
            </a:r>
            <a:endParaRPr lang="en-US" altLang="zh-CN" sz="2400" dirty="0">
              <a:latin typeface="SimHei" panose="02010609060101010101" pitchFamily="49" charset="-122"/>
              <a:ea typeface="SimHei" panose="02010609060101010101" pitchFamily="49" charset="-122"/>
            </a:endParaRPr>
          </a:p>
        </p:txBody>
      </p:sp>
      <p:sp>
        <p:nvSpPr>
          <p:cNvPr id="30" name="右箭头 29">
            <a:extLst>
              <a:ext uri="{FF2B5EF4-FFF2-40B4-BE49-F238E27FC236}">
                <a16:creationId xmlns:a16="http://schemas.microsoft.com/office/drawing/2014/main" id="{146DB5EF-940C-BC4E-981D-E90D5F10789F}"/>
              </a:ext>
            </a:extLst>
          </p:cNvPr>
          <p:cNvSpPr/>
          <p:nvPr/>
        </p:nvSpPr>
        <p:spPr>
          <a:xfrm>
            <a:off x="4149162" y="4918047"/>
            <a:ext cx="523634" cy="2308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
        <p:nvSpPr>
          <p:cNvPr id="33" name="文本框 32">
            <a:extLst>
              <a:ext uri="{FF2B5EF4-FFF2-40B4-BE49-F238E27FC236}">
                <a16:creationId xmlns:a16="http://schemas.microsoft.com/office/drawing/2014/main" id="{031296CC-E42C-2148-97A3-42102BE14A47}"/>
              </a:ext>
            </a:extLst>
          </p:cNvPr>
          <p:cNvSpPr txBox="1"/>
          <p:nvPr/>
        </p:nvSpPr>
        <p:spPr>
          <a:xfrm>
            <a:off x="8610600" y="4598177"/>
            <a:ext cx="3021710" cy="1200329"/>
          </a:xfrm>
          <a:prstGeom prst="rect">
            <a:avLst/>
          </a:prstGeom>
          <a:noFill/>
        </p:spPr>
        <p:txBody>
          <a:bodyPr wrap="square">
            <a:spAutoFit/>
          </a:bodyPr>
          <a:lstStyle/>
          <a:p>
            <a:pPr>
              <a:defRPr/>
            </a:pPr>
            <a:r>
              <a:rPr lang="zh-CN" altLang="en-US" sz="2400" dirty="0">
                <a:latin typeface="SimHei" panose="02010609060101010101" pitchFamily="49" charset="-122"/>
                <a:ea typeface="SimHei" panose="02010609060101010101" pitchFamily="49" charset="-122"/>
              </a:rPr>
              <a:t>无需进行如消除歧义和冗余等操作的预处理，提高检索准确率 </a:t>
            </a:r>
            <a:endParaRPr lang="en-US" altLang="zh-CN" sz="2400" dirty="0">
              <a:latin typeface="SimHei" panose="02010609060101010101" pitchFamily="49" charset="-122"/>
              <a:ea typeface="SimHei" panose="02010609060101010101" pitchFamily="49" charset="-122"/>
            </a:endParaRPr>
          </a:p>
        </p:txBody>
      </p:sp>
      <p:sp>
        <p:nvSpPr>
          <p:cNvPr id="34" name="右箭头 33">
            <a:extLst>
              <a:ext uri="{FF2B5EF4-FFF2-40B4-BE49-F238E27FC236}">
                <a16:creationId xmlns:a16="http://schemas.microsoft.com/office/drawing/2014/main" id="{0AD22A31-7EBE-B145-9367-1E0E8F503AAA}"/>
              </a:ext>
            </a:extLst>
          </p:cNvPr>
          <p:cNvSpPr/>
          <p:nvPr/>
        </p:nvSpPr>
        <p:spPr>
          <a:xfrm>
            <a:off x="7807991" y="4918047"/>
            <a:ext cx="523634" cy="2308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2939074588"/>
      </p:ext>
    </p:extLst>
  </p:cSld>
  <p:clrMapOvr>
    <a:masterClrMapping/>
  </p:clrMapOvr>
  <p:transition advTm="12848"/>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 calcmode="lin" valueType="num">
                                      <p:cBhvr additive="base">
                                        <p:cTn id="12" dur="500"/>
                                        <p:tgtEl>
                                          <p:spTgt spid="1026"/>
                                        </p:tgtEl>
                                        <p:attrNameLst>
                                          <p:attrName>ppt_y</p:attrName>
                                        </p:attrNameLst>
                                      </p:cBhvr>
                                      <p:tavLst>
                                        <p:tav tm="0">
                                          <p:val>
                                            <p:strVal val="#ppt_y+#ppt_h*1.125000"/>
                                          </p:val>
                                        </p:tav>
                                        <p:tav tm="100000">
                                          <p:val>
                                            <p:strVal val="#ppt_y"/>
                                          </p:val>
                                        </p:tav>
                                      </p:tavLst>
                                    </p:anim>
                                    <p:animEffect transition="in" filter="wipe(up)">
                                      <p:cBhvr>
                                        <p:cTn id="13" dur="500"/>
                                        <p:tgtEl>
                                          <p:spTgt spid="1026"/>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xit" presetSubtype="4" fill="hold" nodeType="clickEffect">
                                  <p:stCondLst>
                                    <p:cond delay="0"/>
                                  </p:stCondLst>
                                  <p:childTnLst>
                                    <p:anim calcmode="lin" valueType="num">
                                      <p:cBhvr additive="base">
                                        <p:cTn id="17" dur="500"/>
                                        <p:tgtEl>
                                          <p:spTgt spid="1026"/>
                                        </p:tgtEl>
                                        <p:attrNameLst>
                                          <p:attrName>ppt_y</p:attrName>
                                        </p:attrNameLst>
                                      </p:cBhvr>
                                      <p:tavLst>
                                        <p:tav tm="0">
                                          <p:val>
                                            <p:strVal val="#ppt_y"/>
                                          </p:val>
                                        </p:tav>
                                        <p:tav tm="100000">
                                          <p:val>
                                            <p:strVal val="#ppt_y+#ppt_h*1.125000"/>
                                          </p:val>
                                        </p:tav>
                                      </p:tavLst>
                                    </p:anim>
                                    <p:animEffect transition="out" filter="wipe(down)">
                                      <p:cBhvr>
                                        <p:cTn id="18" dur="500"/>
                                        <p:tgtEl>
                                          <p:spTgt spid="1026"/>
                                        </p:tgtEl>
                                      </p:cBhvr>
                                    </p:animEffect>
                                    <p:set>
                                      <p:cBhvr>
                                        <p:cTn id="19" dur="1" fill="hold">
                                          <p:stCondLst>
                                            <p:cond delay="499"/>
                                          </p:stCondLst>
                                        </p:cTn>
                                        <p:tgtEl>
                                          <p:spTgt spid="1026"/>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randombar(horizontal)">
                                      <p:cBhvr>
                                        <p:cTn id="24" dur="500"/>
                                        <p:tgtEl>
                                          <p:spTgt spid="23"/>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randombar(horizontal)">
                                      <p:cBhvr>
                                        <p:cTn id="27" dur="500"/>
                                        <p:tgtEl>
                                          <p:spTgt spid="8"/>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randombar(horizontal)">
                                      <p:cBhvr>
                                        <p:cTn id="30" dur="500"/>
                                        <p:tgtEl>
                                          <p:spTgt spid="24"/>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1" nodeType="clickEffect">
                                  <p:stCondLst>
                                    <p:cond delay="0"/>
                                  </p:stCondLst>
                                  <p:childTnLst>
                                    <p:set>
                                      <p:cBhvr>
                                        <p:cTn id="34" dur="1" fill="hold">
                                          <p:stCondLst>
                                            <p:cond delay="0"/>
                                          </p:stCondLst>
                                        </p:cTn>
                                        <p:tgtEl>
                                          <p:spTgt spid="26"/>
                                        </p:tgtEl>
                                        <p:attrNameLst>
                                          <p:attrName>style.visibility</p:attrName>
                                        </p:attrNameLst>
                                      </p:cBhvr>
                                      <p:to>
                                        <p:strVal val="visible"/>
                                      </p:to>
                                    </p:set>
                                    <p:anim calcmode="lin" valueType="num">
                                      <p:cBhvr additive="base">
                                        <p:cTn id="35" dur="500" fill="hold"/>
                                        <p:tgtEl>
                                          <p:spTgt spid="26"/>
                                        </p:tgtEl>
                                        <p:attrNameLst>
                                          <p:attrName>ppt_x</p:attrName>
                                        </p:attrNameLst>
                                      </p:cBhvr>
                                      <p:tavLst>
                                        <p:tav tm="0">
                                          <p:val>
                                            <p:strVal val="#ppt_x"/>
                                          </p:val>
                                        </p:tav>
                                        <p:tav tm="100000">
                                          <p:val>
                                            <p:strVal val="#ppt_x"/>
                                          </p:val>
                                        </p:tav>
                                      </p:tavLst>
                                    </p:anim>
                                    <p:anim calcmode="lin" valueType="num">
                                      <p:cBhvr additive="base">
                                        <p:cTn id="36" dur="500" fill="hold"/>
                                        <p:tgtEl>
                                          <p:spTgt spid="26"/>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ppt_x"/>
                                          </p:val>
                                        </p:tav>
                                        <p:tav tm="100000">
                                          <p:val>
                                            <p:strVal val="#ppt_x"/>
                                          </p:val>
                                        </p:tav>
                                      </p:tavLst>
                                    </p:anim>
                                    <p:anim calcmode="lin" valueType="num">
                                      <p:cBhvr additive="base">
                                        <p:cTn id="40"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anim calcmode="lin" valueType="num">
                                      <p:cBhvr additive="base">
                                        <p:cTn id="45" dur="500" fill="hold"/>
                                        <p:tgtEl>
                                          <p:spTgt spid="28"/>
                                        </p:tgtEl>
                                        <p:attrNameLst>
                                          <p:attrName>ppt_x</p:attrName>
                                        </p:attrNameLst>
                                      </p:cBhvr>
                                      <p:tavLst>
                                        <p:tav tm="0">
                                          <p:val>
                                            <p:strVal val="#ppt_x"/>
                                          </p:val>
                                        </p:tav>
                                        <p:tav tm="100000">
                                          <p:val>
                                            <p:strVal val="#ppt_x"/>
                                          </p:val>
                                        </p:tav>
                                      </p:tavLst>
                                    </p:anim>
                                    <p:anim calcmode="lin" valueType="num">
                                      <p:cBhvr additive="base">
                                        <p:cTn id="46" dur="500" fill="hold"/>
                                        <p:tgtEl>
                                          <p:spTgt spid="28"/>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 calcmode="lin" valueType="num">
                                      <p:cBhvr additive="base">
                                        <p:cTn id="49" dur="500" fill="hold"/>
                                        <p:tgtEl>
                                          <p:spTgt spid="27"/>
                                        </p:tgtEl>
                                        <p:attrNameLst>
                                          <p:attrName>ppt_x</p:attrName>
                                        </p:attrNameLst>
                                      </p:cBhvr>
                                      <p:tavLst>
                                        <p:tav tm="0">
                                          <p:val>
                                            <p:strVal val="#ppt_x"/>
                                          </p:val>
                                        </p:tav>
                                        <p:tav tm="100000">
                                          <p:val>
                                            <p:strVal val="#ppt_x"/>
                                          </p:val>
                                        </p:tav>
                                      </p:tavLst>
                                    </p:anim>
                                    <p:anim calcmode="lin" valueType="num">
                                      <p:cBhvr additive="base">
                                        <p:cTn id="50"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blinds(horizontal)">
                                      <p:cBhvr>
                                        <p:cTn id="55" dur="500"/>
                                        <p:tgtEl>
                                          <p:spTgt spid="18"/>
                                        </p:tgtEl>
                                      </p:cBhvr>
                                    </p:animEffect>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30"/>
                                        </p:tgtEl>
                                        <p:attrNameLst>
                                          <p:attrName>style.visibility</p:attrName>
                                        </p:attrNameLst>
                                      </p:cBhvr>
                                      <p:to>
                                        <p:strVal val="visible"/>
                                      </p:to>
                                    </p:set>
                                    <p:anim calcmode="lin" valueType="num">
                                      <p:cBhvr additive="base">
                                        <p:cTn id="60" dur="500" fill="hold"/>
                                        <p:tgtEl>
                                          <p:spTgt spid="30"/>
                                        </p:tgtEl>
                                        <p:attrNameLst>
                                          <p:attrName>ppt_x</p:attrName>
                                        </p:attrNameLst>
                                      </p:cBhvr>
                                      <p:tavLst>
                                        <p:tav tm="0">
                                          <p:val>
                                            <p:strVal val="#ppt_x"/>
                                          </p:val>
                                        </p:tav>
                                        <p:tav tm="100000">
                                          <p:val>
                                            <p:strVal val="#ppt_x"/>
                                          </p:val>
                                        </p:tav>
                                      </p:tavLst>
                                    </p:anim>
                                    <p:anim calcmode="lin" valueType="num">
                                      <p:cBhvr additive="base">
                                        <p:cTn id="61" dur="500" fill="hold"/>
                                        <p:tgtEl>
                                          <p:spTgt spid="30"/>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29"/>
                                        </p:tgtEl>
                                        <p:attrNameLst>
                                          <p:attrName>style.visibility</p:attrName>
                                        </p:attrNameLst>
                                      </p:cBhvr>
                                      <p:to>
                                        <p:strVal val="visible"/>
                                      </p:to>
                                    </p:set>
                                    <p:anim calcmode="lin" valueType="num">
                                      <p:cBhvr additive="base">
                                        <p:cTn id="64" dur="500" fill="hold"/>
                                        <p:tgtEl>
                                          <p:spTgt spid="29"/>
                                        </p:tgtEl>
                                        <p:attrNameLst>
                                          <p:attrName>ppt_x</p:attrName>
                                        </p:attrNameLst>
                                      </p:cBhvr>
                                      <p:tavLst>
                                        <p:tav tm="0">
                                          <p:val>
                                            <p:strVal val="#ppt_x"/>
                                          </p:val>
                                        </p:tav>
                                        <p:tav tm="100000">
                                          <p:val>
                                            <p:strVal val="#ppt_x"/>
                                          </p:val>
                                        </p:tav>
                                      </p:tavLst>
                                    </p:anim>
                                    <p:anim calcmode="lin" valueType="num">
                                      <p:cBhvr additive="base">
                                        <p:cTn id="65"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grpId="0" nodeType="clickEffect">
                                  <p:stCondLst>
                                    <p:cond delay="0"/>
                                  </p:stCondLst>
                                  <p:childTnLst>
                                    <p:set>
                                      <p:cBhvr>
                                        <p:cTn id="69" dur="1" fill="hold">
                                          <p:stCondLst>
                                            <p:cond delay="0"/>
                                          </p:stCondLst>
                                        </p:cTn>
                                        <p:tgtEl>
                                          <p:spTgt spid="34"/>
                                        </p:tgtEl>
                                        <p:attrNameLst>
                                          <p:attrName>style.visibility</p:attrName>
                                        </p:attrNameLst>
                                      </p:cBhvr>
                                      <p:to>
                                        <p:strVal val="visible"/>
                                      </p:to>
                                    </p:set>
                                    <p:anim calcmode="lin" valueType="num">
                                      <p:cBhvr additive="base">
                                        <p:cTn id="70" dur="500" fill="hold"/>
                                        <p:tgtEl>
                                          <p:spTgt spid="34"/>
                                        </p:tgtEl>
                                        <p:attrNameLst>
                                          <p:attrName>ppt_x</p:attrName>
                                        </p:attrNameLst>
                                      </p:cBhvr>
                                      <p:tavLst>
                                        <p:tav tm="0">
                                          <p:val>
                                            <p:strVal val="#ppt_x"/>
                                          </p:val>
                                        </p:tav>
                                        <p:tav tm="100000">
                                          <p:val>
                                            <p:strVal val="#ppt_x"/>
                                          </p:val>
                                        </p:tav>
                                      </p:tavLst>
                                    </p:anim>
                                    <p:anim calcmode="lin" valueType="num">
                                      <p:cBhvr additive="base">
                                        <p:cTn id="71" dur="500" fill="hold"/>
                                        <p:tgtEl>
                                          <p:spTgt spid="34"/>
                                        </p:tgtEl>
                                        <p:attrNameLst>
                                          <p:attrName>ppt_y</p:attrName>
                                        </p:attrNameLst>
                                      </p:cBhvr>
                                      <p:tavLst>
                                        <p:tav tm="0">
                                          <p:val>
                                            <p:strVal val="1+#ppt_h/2"/>
                                          </p:val>
                                        </p:tav>
                                        <p:tav tm="100000">
                                          <p:val>
                                            <p:strVal val="#ppt_y"/>
                                          </p:val>
                                        </p:tav>
                                      </p:tavLst>
                                    </p:anim>
                                  </p:childTnLst>
                                </p:cTn>
                              </p:par>
                              <p:par>
                                <p:cTn id="72" presetID="2" presetClass="entr" presetSubtype="4" fill="hold" grpId="0" nodeType="withEffect">
                                  <p:stCondLst>
                                    <p:cond delay="0"/>
                                  </p:stCondLst>
                                  <p:childTnLst>
                                    <p:set>
                                      <p:cBhvr>
                                        <p:cTn id="73" dur="1" fill="hold">
                                          <p:stCondLst>
                                            <p:cond delay="0"/>
                                          </p:stCondLst>
                                        </p:cTn>
                                        <p:tgtEl>
                                          <p:spTgt spid="33"/>
                                        </p:tgtEl>
                                        <p:attrNameLst>
                                          <p:attrName>style.visibility</p:attrName>
                                        </p:attrNameLst>
                                      </p:cBhvr>
                                      <p:to>
                                        <p:strVal val="visible"/>
                                      </p:to>
                                    </p:set>
                                    <p:anim calcmode="lin" valueType="num">
                                      <p:cBhvr additive="base">
                                        <p:cTn id="74" dur="500" fill="hold"/>
                                        <p:tgtEl>
                                          <p:spTgt spid="33"/>
                                        </p:tgtEl>
                                        <p:attrNameLst>
                                          <p:attrName>ppt_x</p:attrName>
                                        </p:attrNameLst>
                                      </p:cBhvr>
                                      <p:tavLst>
                                        <p:tav tm="0">
                                          <p:val>
                                            <p:strVal val="#ppt_x"/>
                                          </p:val>
                                        </p:tav>
                                        <p:tav tm="100000">
                                          <p:val>
                                            <p:strVal val="#ppt_x"/>
                                          </p:val>
                                        </p:tav>
                                      </p:tavLst>
                                    </p:anim>
                                    <p:anim calcmode="lin" valueType="num">
                                      <p:cBhvr additive="base">
                                        <p:cTn id="75"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P spid="8" grpId="0" animBg="1"/>
      <p:bldP spid="23" grpId="0"/>
      <p:bldP spid="24" grpId="0"/>
      <p:bldP spid="25" grpId="0"/>
      <p:bldP spid="26" grpId="1" animBg="1"/>
      <p:bldP spid="27" grpId="0"/>
      <p:bldP spid="28" grpId="0" animBg="1"/>
      <p:bldP spid="29" grpId="0"/>
      <p:bldP spid="30" grpId="0" animBg="1"/>
      <p:bldP spid="33" grpId="0"/>
      <p:bldP spid="3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F3BE2D-0DDF-3369-1577-691AE060E714}"/>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F1511E4-5C2F-0D22-B73B-7B2991B9DEEE}"/>
              </a:ext>
            </a:extLst>
          </p:cNvPr>
          <p:cNvSpPr>
            <a:spLocks noGrp="1"/>
          </p:cNvSpPr>
          <p:nvPr>
            <p:ph type="sldNum" sz="quarter" idx="12"/>
          </p:nvPr>
        </p:nvSpPr>
        <p:spPr/>
        <p:txBody>
          <a:bodyPr/>
          <a:lstStyle/>
          <a:p>
            <a:fld id="{E5CDC645-7EA7-47E1-A5EF-FC8A9186EF34}" type="slidenum">
              <a:rPr lang="zh-CN" altLang="en-US" smtClean="0">
                <a:latin typeface="SimHei" panose="02010609060101010101" pitchFamily="49" charset="-122"/>
                <a:ea typeface="SimHei" panose="02010609060101010101" pitchFamily="49" charset="-122"/>
              </a:rPr>
              <a:t>6</a:t>
            </a:fld>
            <a:endParaRPr lang="zh-CN" altLang="en-US" dirty="0">
              <a:latin typeface="SimHei" panose="02010609060101010101" pitchFamily="49" charset="-122"/>
              <a:ea typeface="SimHei" panose="02010609060101010101" pitchFamily="49" charset="-122"/>
            </a:endParaRPr>
          </a:p>
        </p:txBody>
      </p:sp>
      <p:sp>
        <p:nvSpPr>
          <p:cNvPr id="4" name="等腰三角形 3">
            <a:extLst>
              <a:ext uri="{FF2B5EF4-FFF2-40B4-BE49-F238E27FC236}">
                <a16:creationId xmlns:a16="http://schemas.microsoft.com/office/drawing/2014/main" id="{34F7233C-A8F4-05E3-34FA-DBFEC95CA603}"/>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latin typeface="SimHei" panose="02010609060101010101" pitchFamily="49" charset="-122"/>
              <a:ea typeface="SimHei" panose="02010609060101010101" pitchFamily="49" charset="-122"/>
            </a:endParaRPr>
          </a:p>
        </p:txBody>
      </p:sp>
      <p:sp>
        <p:nvSpPr>
          <p:cNvPr id="5" name="矩形 4">
            <a:extLst>
              <a:ext uri="{FF2B5EF4-FFF2-40B4-BE49-F238E27FC236}">
                <a16:creationId xmlns:a16="http://schemas.microsoft.com/office/drawing/2014/main" id="{BF651F33-302F-C678-167F-5481FA48AD0F}"/>
              </a:ext>
            </a:extLst>
          </p:cNvPr>
          <p:cNvSpPr>
            <a:spLocks noChangeArrowheads="1"/>
          </p:cNvSpPr>
          <p:nvPr/>
        </p:nvSpPr>
        <p:spPr bwMode="auto">
          <a:xfrm>
            <a:off x="479376" y="689954"/>
            <a:ext cx="4176464" cy="88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buNone/>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—KG</a:t>
            </a: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构建</a:t>
            </a:r>
            <a:endPar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a:p>
            <a:pPr>
              <a:buNone/>
            </a:pP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矩形 2">
            <a:extLst>
              <a:ext uri="{FF2B5EF4-FFF2-40B4-BE49-F238E27FC236}">
                <a16:creationId xmlns:a16="http://schemas.microsoft.com/office/drawing/2014/main" id="{C702FE61-8B7E-D410-A41C-773F8B5CDA3D}"/>
              </a:ext>
            </a:extLst>
          </p:cNvPr>
          <p:cNvSpPr/>
          <p:nvPr/>
        </p:nvSpPr>
        <p:spPr>
          <a:xfrm>
            <a:off x="9217541" y="44624"/>
            <a:ext cx="2952328" cy="432048"/>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SimHei" panose="02010609060101010101" pitchFamily="49" charset="-122"/>
              <a:ea typeface="SimHei" panose="02010609060101010101" pitchFamily="49" charset="-122"/>
            </a:endParaRPr>
          </a:p>
        </p:txBody>
      </p:sp>
      <p:sp>
        <p:nvSpPr>
          <p:cNvPr id="21" name="文本框 20">
            <a:extLst>
              <a:ext uri="{FF2B5EF4-FFF2-40B4-BE49-F238E27FC236}">
                <a16:creationId xmlns:a16="http://schemas.microsoft.com/office/drawing/2014/main" id="{6FAB5880-071E-2552-E8DD-C78998FE753B}"/>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知识图谱构建与可溯化</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
        <p:nvSpPr>
          <p:cNvPr id="6" name="矩形: 圆角 23">
            <a:extLst>
              <a:ext uri="{FF2B5EF4-FFF2-40B4-BE49-F238E27FC236}">
                <a16:creationId xmlns:a16="http://schemas.microsoft.com/office/drawing/2014/main" id="{3D3A27E2-6A59-49D7-0EF0-B4362C79EE66}"/>
              </a:ext>
            </a:extLst>
          </p:cNvPr>
          <p:cNvSpPr/>
          <p:nvPr/>
        </p:nvSpPr>
        <p:spPr>
          <a:xfrm>
            <a:off x="767408" y="1725099"/>
            <a:ext cx="3096344" cy="864096"/>
          </a:xfrm>
          <a:prstGeom prst="roundRect">
            <a:avLst/>
          </a:prstGeom>
          <a:solidFill>
            <a:srgbClr val="3571A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SimHei" panose="02010609060101010101" pitchFamily="49" charset="-122"/>
                <a:ea typeface="SimHei" panose="02010609060101010101" pitchFamily="49" charset="-122"/>
                <a:cs typeface="Arial" panose="020B0604020202020204" pitchFamily="34" charset="0"/>
              </a:rPr>
              <a:t>课本</a:t>
            </a:r>
            <a:r>
              <a:rPr lang="en-US" altLang="zh-CN" sz="2800" dirty="0">
                <a:latin typeface="SimHei" panose="02010609060101010101" pitchFamily="49" charset="-122"/>
                <a:ea typeface="SimHei" panose="02010609060101010101" pitchFamily="49" charset="-122"/>
                <a:cs typeface="Arial" panose="020B0604020202020204" pitchFamily="34" charset="0"/>
              </a:rPr>
              <a:t>PDF</a:t>
            </a:r>
            <a:r>
              <a:rPr lang="zh-CN" altLang="en-US" sz="2800" dirty="0">
                <a:latin typeface="SimHei" panose="02010609060101010101" pitchFamily="49" charset="-122"/>
                <a:ea typeface="SimHei" panose="02010609060101010101" pitchFamily="49" charset="-122"/>
                <a:cs typeface="Arial" panose="020B0604020202020204" pitchFamily="34" charset="0"/>
              </a:rPr>
              <a:t>数据</a:t>
            </a:r>
            <a:endParaRPr lang="en-US" altLang="zh-CN" sz="2800" dirty="0">
              <a:latin typeface="SimHei" panose="02010609060101010101" pitchFamily="49" charset="-122"/>
              <a:ea typeface="SimHei" panose="02010609060101010101" pitchFamily="49" charset="-122"/>
              <a:cs typeface="Arial" panose="020B0604020202020204" pitchFamily="34" charset="0"/>
            </a:endParaRPr>
          </a:p>
        </p:txBody>
      </p:sp>
      <p:sp>
        <p:nvSpPr>
          <p:cNvPr id="7" name="右箭头 30">
            <a:extLst>
              <a:ext uri="{FF2B5EF4-FFF2-40B4-BE49-F238E27FC236}">
                <a16:creationId xmlns:a16="http://schemas.microsoft.com/office/drawing/2014/main" id="{952880A6-2306-8A75-B605-27E2ED8AF59D}"/>
              </a:ext>
            </a:extLst>
          </p:cNvPr>
          <p:cNvSpPr/>
          <p:nvPr/>
        </p:nvSpPr>
        <p:spPr>
          <a:xfrm rot="5400000">
            <a:off x="1821445" y="2937089"/>
            <a:ext cx="864096"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
        <p:nvSpPr>
          <p:cNvPr id="8" name="矩形: 圆角 23">
            <a:extLst>
              <a:ext uri="{FF2B5EF4-FFF2-40B4-BE49-F238E27FC236}">
                <a16:creationId xmlns:a16="http://schemas.microsoft.com/office/drawing/2014/main" id="{40716B33-6D53-1D57-FFE3-DC2F0E29D912}"/>
              </a:ext>
            </a:extLst>
          </p:cNvPr>
          <p:cNvSpPr/>
          <p:nvPr/>
        </p:nvSpPr>
        <p:spPr>
          <a:xfrm>
            <a:off x="753815" y="3717032"/>
            <a:ext cx="3096344" cy="864096"/>
          </a:xfrm>
          <a:prstGeom prst="roundRect">
            <a:avLst/>
          </a:prstGeom>
          <a:solidFill>
            <a:srgbClr val="3571A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SimHei" panose="02010609060101010101" pitchFamily="49" charset="-122"/>
                <a:ea typeface="SimHei" panose="02010609060101010101" pitchFamily="49" charset="-122"/>
                <a:cs typeface="Arial" panose="020B0604020202020204" pitchFamily="34" charset="0"/>
              </a:rPr>
              <a:t>NLP data</a:t>
            </a:r>
          </a:p>
        </p:txBody>
      </p:sp>
      <p:sp>
        <p:nvSpPr>
          <p:cNvPr id="9" name="右箭头 30">
            <a:extLst>
              <a:ext uri="{FF2B5EF4-FFF2-40B4-BE49-F238E27FC236}">
                <a16:creationId xmlns:a16="http://schemas.microsoft.com/office/drawing/2014/main" id="{AC7BB05F-6804-9A6E-6B0F-5B75168C8729}"/>
              </a:ext>
            </a:extLst>
          </p:cNvPr>
          <p:cNvSpPr/>
          <p:nvPr/>
        </p:nvSpPr>
        <p:spPr>
          <a:xfrm rot="5400000">
            <a:off x="1821445" y="4866595"/>
            <a:ext cx="864096"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SimHei" panose="02010609060101010101" pitchFamily="49" charset="-122"/>
              <a:ea typeface="SimHei" panose="02010609060101010101" pitchFamily="49" charset="-122"/>
            </a:endParaRPr>
          </a:p>
        </p:txBody>
      </p:sp>
      <p:sp>
        <p:nvSpPr>
          <p:cNvPr id="10" name="矩形: 圆角 23">
            <a:extLst>
              <a:ext uri="{FF2B5EF4-FFF2-40B4-BE49-F238E27FC236}">
                <a16:creationId xmlns:a16="http://schemas.microsoft.com/office/drawing/2014/main" id="{FD1713DC-7AFE-2906-00B3-46F139E33A57}"/>
              </a:ext>
            </a:extLst>
          </p:cNvPr>
          <p:cNvSpPr/>
          <p:nvPr/>
        </p:nvSpPr>
        <p:spPr>
          <a:xfrm>
            <a:off x="767408" y="5630198"/>
            <a:ext cx="3096344" cy="864096"/>
          </a:xfrm>
          <a:prstGeom prst="roundRect">
            <a:avLst/>
          </a:prstGeom>
          <a:solidFill>
            <a:srgbClr val="3571A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SimHei" panose="02010609060101010101" pitchFamily="49" charset="-122"/>
                <a:ea typeface="SimHei" panose="02010609060101010101" pitchFamily="49" charset="-122"/>
                <a:cs typeface="Arial" panose="020B0604020202020204" pitchFamily="34" charset="0"/>
              </a:rPr>
              <a:t>知识图谱三元组</a:t>
            </a:r>
            <a:r>
              <a:rPr lang="en-US" altLang="zh-CN" sz="2800" dirty="0">
                <a:latin typeface="SimHei" panose="02010609060101010101" pitchFamily="49" charset="-122"/>
                <a:ea typeface="SimHei" panose="02010609060101010101" pitchFamily="49" charset="-122"/>
                <a:cs typeface="Arial" panose="020B0604020202020204" pitchFamily="34" charset="0"/>
              </a:rPr>
              <a:t> </a:t>
            </a:r>
          </a:p>
        </p:txBody>
      </p:sp>
      <p:sp>
        <p:nvSpPr>
          <p:cNvPr id="11" name="矩形: 圆角 24">
            <a:extLst>
              <a:ext uri="{FF2B5EF4-FFF2-40B4-BE49-F238E27FC236}">
                <a16:creationId xmlns:a16="http://schemas.microsoft.com/office/drawing/2014/main" id="{AED3AB87-8178-B217-B887-3CA307F971E5}"/>
              </a:ext>
            </a:extLst>
          </p:cNvPr>
          <p:cNvSpPr/>
          <p:nvPr/>
        </p:nvSpPr>
        <p:spPr>
          <a:xfrm>
            <a:off x="4277635" y="1805729"/>
            <a:ext cx="5706797" cy="783466"/>
          </a:xfrm>
          <a:prstGeom prst="roundRect">
            <a:avLst/>
          </a:prstGeom>
          <a:solidFill>
            <a:schemeClr val="bg1"/>
          </a:solidFill>
          <a:ln w="38100">
            <a:solidFill>
              <a:srgbClr val="3471A7"/>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defRPr/>
            </a:pPr>
            <a:endParaRPr lang="en-US" altLang="zh-CN" sz="1600" dirty="0">
              <a:solidFill>
                <a:srgbClr val="191B1F"/>
              </a:solidFill>
              <a:latin typeface="SimHei" panose="02010609060101010101" pitchFamily="49" charset="-122"/>
              <a:ea typeface="SimHei" panose="02010609060101010101" pitchFamily="49" charset="-122"/>
            </a:endParaRPr>
          </a:p>
          <a:p>
            <a:pPr algn="ctr">
              <a:defRPr/>
            </a:pPr>
            <a:r>
              <a:rPr lang="zh-CN" altLang="en-US" sz="1600" dirty="0">
                <a:solidFill>
                  <a:srgbClr val="191B1F"/>
                </a:solidFill>
                <a:latin typeface="SimHei" panose="02010609060101010101" pitchFamily="49" charset="-122"/>
                <a:ea typeface="SimHei" panose="02010609060101010101" pitchFamily="49" charset="-122"/>
              </a:rPr>
              <a:t>将课本</a:t>
            </a:r>
            <a:r>
              <a:rPr lang="en-US" altLang="zh-CN" sz="1600" dirty="0">
                <a:solidFill>
                  <a:srgbClr val="191B1F"/>
                </a:solidFill>
                <a:latin typeface="SimHei" panose="02010609060101010101" pitchFamily="49" charset="-122"/>
                <a:ea typeface="SimHei" panose="02010609060101010101" pitchFamily="49" charset="-122"/>
              </a:rPr>
              <a:t>PDF</a:t>
            </a:r>
            <a:r>
              <a:rPr lang="zh-CN" altLang="en-US" sz="1600" dirty="0">
                <a:solidFill>
                  <a:srgbClr val="191B1F"/>
                </a:solidFill>
                <a:latin typeface="SimHei" panose="02010609060101010101" pitchFamily="49" charset="-122"/>
                <a:ea typeface="SimHei" panose="02010609060101010101" pitchFamily="49" charset="-122"/>
              </a:rPr>
              <a:t>数据转化为</a:t>
            </a:r>
            <a:r>
              <a:rPr lang="en-US" altLang="zh-CN" sz="1600" dirty="0">
                <a:solidFill>
                  <a:srgbClr val="191B1F"/>
                </a:solidFill>
                <a:latin typeface="SimHei" panose="02010609060101010101" pitchFamily="49" charset="-122"/>
                <a:ea typeface="SimHei" panose="02010609060101010101" pitchFamily="49" charset="-122"/>
              </a:rPr>
              <a:t>markdown</a:t>
            </a:r>
            <a:r>
              <a:rPr lang="zh-CN" altLang="en-US" sz="1600" dirty="0">
                <a:solidFill>
                  <a:srgbClr val="191B1F"/>
                </a:solidFill>
                <a:latin typeface="SimHei" panose="02010609060101010101" pitchFamily="49" charset="-122"/>
                <a:ea typeface="SimHei" panose="02010609060101010101" pitchFamily="49" charset="-122"/>
              </a:rPr>
              <a:t>文本</a:t>
            </a:r>
            <a:endParaRPr lang="en-US" altLang="zh-CN" sz="1600" b="0" i="0" dirty="0">
              <a:solidFill>
                <a:srgbClr val="191B1F"/>
              </a:solidFill>
              <a:effectLst/>
              <a:latin typeface="SimHei" panose="02010609060101010101" pitchFamily="49" charset="-122"/>
              <a:ea typeface="SimHei" panose="02010609060101010101" pitchFamily="49" charset="-122"/>
            </a:endParaRPr>
          </a:p>
          <a:p>
            <a:pPr algn="ctr">
              <a:defRPr/>
            </a:pPr>
            <a:endParaRPr kumimoji="0" lang="zh-CN" altLang="en-US" sz="1600" b="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p:txBody>
      </p:sp>
      <p:sp>
        <p:nvSpPr>
          <p:cNvPr id="12" name="矩形: 圆角 24">
            <a:extLst>
              <a:ext uri="{FF2B5EF4-FFF2-40B4-BE49-F238E27FC236}">
                <a16:creationId xmlns:a16="http://schemas.microsoft.com/office/drawing/2014/main" id="{F3785150-6BC8-BD23-E615-564122127F40}"/>
              </a:ext>
            </a:extLst>
          </p:cNvPr>
          <p:cNvSpPr/>
          <p:nvPr/>
        </p:nvSpPr>
        <p:spPr>
          <a:xfrm>
            <a:off x="4251320" y="3757347"/>
            <a:ext cx="5733112" cy="783466"/>
          </a:xfrm>
          <a:prstGeom prst="roundRect">
            <a:avLst/>
          </a:prstGeom>
          <a:solidFill>
            <a:schemeClr val="bg1"/>
          </a:solidFill>
          <a:ln w="38100">
            <a:solidFill>
              <a:srgbClr val="3471A7"/>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r>
              <a:rPr lang="en-US" altLang="zh-CN" sz="1600" dirty="0">
                <a:solidFill>
                  <a:srgbClr val="191B1F"/>
                </a:solidFill>
                <a:latin typeface="SimHei" panose="02010609060101010101" pitchFamily="49" charset="-122"/>
                <a:ea typeface="SimHei" panose="02010609060101010101" pitchFamily="49" charset="-122"/>
              </a:rPr>
              <a:t>Model-based Sentence Segmentation</a:t>
            </a:r>
            <a:r>
              <a:rPr lang="zh-CN" altLang="en-US" sz="1600" dirty="0">
                <a:solidFill>
                  <a:srgbClr val="191B1F"/>
                </a:solidFill>
                <a:latin typeface="SimHei" panose="02010609060101010101" pitchFamily="49" charset="-122"/>
                <a:ea typeface="SimHei" panose="02010609060101010101" pitchFamily="49" charset="-122"/>
              </a:rPr>
              <a:t>（</a:t>
            </a:r>
            <a:r>
              <a:rPr lang="en-US" altLang="zh-CN" sz="1600" dirty="0">
                <a:solidFill>
                  <a:srgbClr val="191B1F"/>
                </a:solidFill>
                <a:latin typeface="SimHei" panose="02010609060101010101" pitchFamily="49" charset="-122"/>
                <a:ea typeface="SimHei" panose="02010609060101010101" pitchFamily="49" charset="-122"/>
              </a:rPr>
              <a:t>Bert</a:t>
            </a:r>
            <a:r>
              <a:rPr lang="zh-CN" altLang="en-US" sz="1600" dirty="0">
                <a:solidFill>
                  <a:srgbClr val="191B1F"/>
                </a:solidFill>
                <a:latin typeface="SimHei" panose="02010609060101010101" pitchFamily="49" charset="-122"/>
                <a:ea typeface="SimHei" panose="02010609060101010101" pitchFamily="49" charset="-122"/>
              </a:rPr>
              <a:t>）</a:t>
            </a:r>
            <a:endParaRPr lang="en-US" altLang="zh-CN" sz="1600" dirty="0">
              <a:solidFill>
                <a:srgbClr val="191B1F"/>
              </a:solidFill>
              <a:latin typeface="SimHei" panose="02010609060101010101" pitchFamily="49" charset="-122"/>
              <a:ea typeface="SimHei" panose="02010609060101010101" pitchFamily="49" charset="-122"/>
            </a:endParaRPr>
          </a:p>
          <a:p>
            <a:pPr algn="ctr">
              <a:defRPr/>
            </a:pPr>
            <a:r>
              <a:rPr lang="zh-CN" altLang="en-US" sz="1600" noProof="0" dirty="0">
                <a:solidFill>
                  <a:srgbClr val="191B1F"/>
                </a:solidFill>
                <a:latin typeface="SimHei" panose="02010609060101010101" pitchFamily="49" charset="-122"/>
                <a:ea typeface="SimHei" panose="02010609060101010101" pitchFamily="49" charset="-122"/>
              </a:rPr>
              <a:t>将中文翻译为英文以提高</a:t>
            </a:r>
            <a:r>
              <a:rPr lang="en-US" altLang="zh-CN" sz="1600" noProof="0" dirty="0">
                <a:solidFill>
                  <a:srgbClr val="191B1F"/>
                </a:solidFill>
                <a:latin typeface="SimHei" panose="02010609060101010101" pitchFamily="49" charset="-122"/>
                <a:ea typeface="SimHei" panose="02010609060101010101" pitchFamily="49" charset="-122"/>
              </a:rPr>
              <a:t>IE</a:t>
            </a:r>
            <a:r>
              <a:rPr lang="zh-CN" altLang="en-US" sz="1600" noProof="0" dirty="0">
                <a:solidFill>
                  <a:srgbClr val="191B1F"/>
                </a:solidFill>
                <a:latin typeface="SimHei" panose="02010609060101010101" pitchFamily="49" charset="-122"/>
                <a:ea typeface="SimHei" panose="02010609060101010101" pitchFamily="49" charset="-122"/>
              </a:rPr>
              <a:t>准确度</a:t>
            </a:r>
            <a:endParaRPr kumimoji="0" lang="zh-CN" altLang="en-US" sz="1600" b="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p:txBody>
      </p:sp>
      <p:sp>
        <p:nvSpPr>
          <p:cNvPr id="13" name="矩形: 圆角 24">
            <a:extLst>
              <a:ext uri="{FF2B5EF4-FFF2-40B4-BE49-F238E27FC236}">
                <a16:creationId xmlns:a16="http://schemas.microsoft.com/office/drawing/2014/main" id="{258D73E4-70C4-28E5-556F-DC86C3972933}"/>
              </a:ext>
            </a:extLst>
          </p:cNvPr>
          <p:cNvSpPr/>
          <p:nvPr/>
        </p:nvSpPr>
        <p:spPr>
          <a:xfrm>
            <a:off x="4277634" y="5708965"/>
            <a:ext cx="5733112" cy="783466"/>
          </a:xfrm>
          <a:prstGeom prst="roundRect">
            <a:avLst/>
          </a:prstGeom>
          <a:solidFill>
            <a:schemeClr val="bg1"/>
          </a:solidFill>
          <a:ln w="38100">
            <a:solidFill>
              <a:srgbClr val="3471A7"/>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r>
              <a:rPr lang="zh-CN" altLang="en-US" sz="1600" dirty="0">
                <a:solidFill>
                  <a:prstClr val="black"/>
                </a:solidFill>
                <a:latin typeface="SimHei" panose="02010609060101010101" pitchFamily="49" charset="-122"/>
                <a:ea typeface="SimHei" panose="02010609060101010101" pitchFamily="49" charset="-122"/>
              </a:rPr>
              <a:t>基于 </a:t>
            </a:r>
            <a:r>
              <a:rPr lang="en-US" altLang="zh-CN" sz="1600" dirty="0">
                <a:solidFill>
                  <a:prstClr val="black"/>
                </a:solidFill>
                <a:latin typeface="SimHei" panose="02010609060101010101" pitchFamily="49" charset="-122"/>
                <a:ea typeface="SimHei" panose="02010609060101010101" pitchFamily="49" charset="-122"/>
              </a:rPr>
              <a:t>BERT </a:t>
            </a:r>
            <a:r>
              <a:rPr lang="zh-CN" altLang="en-US" sz="1600" dirty="0">
                <a:solidFill>
                  <a:prstClr val="black"/>
                </a:solidFill>
                <a:latin typeface="SimHei" panose="02010609060101010101" pitchFamily="49" charset="-122"/>
                <a:ea typeface="SimHei" panose="02010609060101010101" pitchFamily="49" charset="-122"/>
              </a:rPr>
              <a:t>模型实现三元组的自动生成</a:t>
            </a:r>
            <a:endParaRPr lang="en-US" altLang="zh-CN" sz="1600" dirty="0">
              <a:solidFill>
                <a:prstClr val="black"/>
              </a:solidFill>
              <a:latin typeface="SimHei" panose="02010609060101010101" pitchFamily="49" charset="-122"/>
              <a:ea typeface="SimHei" panose="02010609060101010101" pitchFamily="49" charset="-122"/>
            </a:endParaRPr>
          </a:p>
          <a:p>
            <a:pPr algn="ctr">
              <a:defRPr/>
            </a:pPr>
            <a:r>
              <a:rPr lang="zh-CN" altLang="en-US" sz="1600" dirty="0">
                <a:solidFill>
                  <a:prstClr val="black"/>
                </a:solidFill>
                <a:latin typeface="SimHei" panose="02010609060101010101" pitchFamily="49" charset="-122"/>
                <a:ea typeface="SimHei" panose="02010609060101010101" pitchFamily="49" charset="-122"/>
              </a:rPr>
              <a:t>增加一维标识（如句子</a:t>
            </a:r>
            <a:r>
              <a:rPr lang="en-US" altLang="zh-CN" sz="1600" dirty="0">
                <a:solidFill>
                  <a:prstClr val="black"/>
                </a:solidFill>
                <a:latin typeface="SimHei" panose="02010609060101010101" pitchFamily="49" charset="-122"/>
                <a:ea typeface="SimHei" panose="02010609060101010101" pitchFamily="49" charset="-122"/>
              </a:rPr>
              <a:t>ID</a:t>
            </a:r>
            <a:r>
              <a:rPr lang="zh-CN" altLang="en-US" sz="1600" dirty="0">
                <a:solidFill>
                  <a:prstClr val="black"/>
                </a:solidFill>
                <a:latin typeface="SimHei" panose="02010609060101010101" pitchFamily="49" charset="-122"/>
                <a:ea typeface="SimHei" panose="02010609060101010101" pitchFamily="49" charset="-122"/>
              </a:rPr>
              <a:t>）保证生成的边集可溯性</a:t>
            </a:r>
            <a:endParaRPr kumimoji="0" lang="zh-CN" altLang="en-US" sz="1600" b="0" i="0" u="none" strike="noStrike" kern="1200" cap="none" spc="0" normalizeH="0" baseline="0" noProof="0" dirty="0">
              <a:ln>
                <a:noFill/>
              </a:ln>
              <a:solidFill>
                <a:prstClr val="black"/>
              </a:solidFill>
              <a:effectLst/>
              <a:uLnTx/>
              <a:uFillTx/>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1615746967"/>
      </p:ext>
    </p:extLst>
  </p:cSld>
  <p:clrMapOvr>
    <a:masterClrMapping/>
  </p:clrMapOvr>
  <p:transition advTm="12848"/>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par>
                                <p:cTn id="8" presetID="55"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1000" fill="hold"/>
                                        <p:tgtEl>
                                          <p:spTgt spid="7"/>
                                        </p:tgtEl>
                                        <p:attrNameLst>
                                          <p:attrName>ppt_w</p:attrName>
                                        </p:attrNameLst>
                                      </p:cBhvr>
                                      <p:tavLst>
                                        <p:tav tm="0">
                                          <p:val>
                                            <p:strVal val="#ppt_w*0.70"/>
                                          </p:val>
                                        </p:tav>
                                        <p:tav tm="100000">
                                          <p:val>
                                            <p:strVal val="#ppt_w"/>
                                          </p:val>
                                        </p:tav>
                                      </p:tavLst>
                                    </p:anim>
                                    <p:anim calcmode="lin" valueType="num">
                                      <p:cBhvr>
                                        <p:cTn id="11" dur="1000" fill="hold"/>
                                        <p:tgtEl>
                                          <p:spTgt spid="7"/>
                                        </p:tgtEl>
                                        <p:attrNameLst>
                                          <p:attrName>ppt_h</p:attrName>
                                        </p:attrNameLst>
                                      </p:cBhvr>
                                      <p:tavLst>
                                        <p:tav tm="0">
                                          <p:val>
                                            <p:strVal val="#ppt_h"/>
                                          </p:val>
                                        </p:tav>
                                        <p:tav tm="100000">
                                          <p:val>
                                            <p:strVal val="#ppt_h"/>
                                          </p:val>
                                        </p:tav>
                                      </p:tavLst>
                                    </p:anim>
                                    <p:animEffect transition="in" filter="fade">
                                      <p:cBhvr>
                                        <p:cTn id="12" dur="1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par>
                                <p:cTn id="18" presetID="55"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strVal val="#ppt_w*0.70"/>
                                          </p:val>
                                        </p:tav>
                                        <p:tav tm="100000">
                                          <p:val>
                                            <p:strVal val="#ppt_w"/>
                                          </p:val>
                                        </p:tav>
                                      </p:tavLst>
                                    </p:anim>
                                    <p:anim calcmode="lin" valueType="num">
                                      <p:cBhvr>
                                        <p:cTn id="21" dur="1000" fill="hold"/>
                                        <p:tgtEl>
                                          <p:spTgt spid="9"/>
                                        </p:tgtEl>
                                        <p:attrNameLst>
                                          <p:attrName>ppt_h</p:attrName>
                                        </p:attrNameLst>
                                      </p:cBhvr>
                                      <p:tavLst>
                                        <p:tav tm="0">
                                          <p:val>
                                            <p:strVal val="#ppt_h"/>
                                          </p:val>
                                        </p:tav>
                                        <p:tav tm="100000">
                                          <p:val>
                                            <p:strVal val="#ppt_h"/>
                                          </p:val>
                                        </p:tav>
                                      </p:tavLst>
                                    </p:anim>
                                    <p:animEffect transition="in" filter="fade">
                                      <p:cBhvr>
                                        <p:cTn id="22" dur="10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linds(horizontal)">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55"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p:cTn id="32" dur="1000" fill="hold"/>
                                        <p:tgtEl>
                                          <p:spTgt spid="11"/>
                                        </p:tgtEl>
                                        <p:attrNameLst>
                                          <p:attrName>ppt_w</p:attrName>
                                        </p:attrNameLst>
                                      </p:cBhvr>
                                      <p:tavLst>
                                        <p:tav tm="0">
                                          <p:val>
                                            <p:strVal val="#ppt_w*0.70"/>
                                          </p:val>
                                        </p:tav>
                                        <p:tav tm="100000">
                                          <p:val>
                                            <p:strVal val="#ppt_w"/>
                                          </p:val>
                                        </p:tav>
                                      </p:tavLst>
                                    </p:anim>
                                    <p:anim calcmode="lin" valueType="num">
                                      <p:cBhvr>
                                        <p:cTn id="33" dur="1000" fill="hold"/>
                                        <p:tgtEl>
                                          <p:spTgt spid="11"/>
                                        </p:tgtEl>
                                        <p:attrNameLst>
                                          <p:attrName>ppt_h</p:attrName>
                                        </p:attrNameLst>
                                      </p:cBhvr>
                                      <p:tavLst>
                                        <p:tav tm="0">
                                          <p:val>
                                            <p:strVal val="#ppt_h"/>
                                          </p:val>
                                        </p:tav>
                                        <p:tav tm="100000">
                                          <p:val>
                                            <p:strVal val="#ppt_h"/>
                                          </p:val>
                                        </p:tav>
                                      </p:tavLst>
                                    </p:anim>
                                    <p:animEffect transition="in" filter="fade">
                                      <p:cBhvr>
                                        <p:cTn id="34" dur="10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55"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1000" fill="hold"/>
                                        <p:tgtEl>
                                          <p:spTgt spid="12"/>
                                        </p:tgtEl>
                                        <p:attrNameLst>
                                          <p:attrName>ppt_w</p:attrName>
                                        </p:attrNameLst>
                                      </p:cBhvr>
                                      <p:tavLst>
                                        <p:tav tm="0">
                                          <p:val>
                                            <p:strVal val="#ppt_w*0.70"/>
                                          </p:val>
                                        </p:tav>
                                        <p:tav tm="100000">
                                          <p:val>
                                            <p:strVal val="#ppt_w"/>
                                          </p:val>
                                        </p:tav>
                                      </p:tavLst>
                                    </p:anim>
                                    <p:anim calcmode="lin" valueType="num">
                                      <p:cBhvr>
                                        <p:cTn id="40" dur="1000" fill="hold"/>
                                        <p:tgtEl>
                                          <p:spTgt spid="12"/>
                                        </p:tgtEl>
                                        <p:attrNameLst>
                                          <p:attrName>ppt_h</p:attrName>
                                        </p:attrNameLst>
                                      </p:cBhvr>
                                      <p:tavLst>
                                        <p:tav tm="0">
                                          <p:val>
                                            <p:strVal val="#ppt_h"/>
                                          </p:val>
                                        </p:tav>
                                        <p:tav tm="100000">
                                          <p:val>
                                            <p:strVal val="#ppt_h"/>
                                          </p:val>
                                        </p:tav>
                                      </p:tavLst>
                                    </p:anim>
                                    <p:animEffect transition="in" filter="fade">
                                      <p:cBhvr>
                                        <p:cTn id="41" dur="1000"/>
                                        <p:tgtEl>
                                          <p:spTgt spid="12"/>
                                        </p:tgtEl>
                                      </p:cBhvr>
                                    </p:animEffect>
                                  </p:childTnLst>
                                </p:cTn>
                              </p:par>
                            </p:childTnLst>
                          </p:cTn>
                        </p:par>
                      </p:childTnLst>
                    </p:cTn>
                  </p:par>
                  <p:par>
                    <p:cTn id="42" fill="hold">
                      <p:stCondLst>
                        <p:cond delay="indefinite"/>
                      </p:stCondLst>
                      <p:childTnLst>
                        <p:par>
                          <p:cTn id="43" fill="hold">
                            <p:stCondLst>
                              <p:cond delay="0"/>
                            </p:stCondLst>
                            <p:childTnLst>
                              <p:par>
                                <p:cTn id="44" presetID="55" presetClass="entr" presetSubtype="0" fill="hold" grpId="0" nodeType="clickEffect">
                                  <p:stCondLst>
                                    <p:cond delay="0"/>
                                  </p:stCondLst>
                                  <p:childTnLst>
                                    <p:set>
                                      <p:cBhvr>
                                        <p:cTn id="45" dur="1" fill="hold">
                                          <p:stCondLst>
                                            <p:cond delay="0"/>
                                          </p:stCondLst>
                                        </p:cTn>
                                        <p:tgtEl>
                                          <p:spTgt spid="13"/>
                                        </p:tgtEl>
                                        <p:attrNameLst>
                                          <p:attrName>style.visibility</p:attrName>
                                        </p:attrNameLst>
                                      </p:cBhvr>
                                      <p:to>
                                        <p:strVal val="visible"/>
                                      </p:to>
                                    </p:set>
                                    <p:anim calcmode="lin" valueType="num">
                                      <p:cBhvr>
                                        <p:cTn id="46" dur="1000" fill="hold"/>
                                        <p:tgtEl>
                                          <p:spTgt spid="13"/>
                                        </p:tgtEl>
                                        <p:attrNameLst>
                                          <p:attrName>ppt_w</p:attrName>
                                        </p:attrNameLst>
                                      </p:cBhvr>
                                      <p:tavLst>
                                        <p:tav tm="0">
                                          <p:val>
                                            <p:strVal val="#ppt_w*0.70"/>
                                          </p:val>
                                        </p:tav>
                                        <p:tav tm="100000">
                                          <p:val>
                                            <p:strVal val="#ppt_w"/>
                                          </p:val>
                                        </p:tav>
                                      </p:tavLst>
                                    </p:anim>
                                    <p:anim calcmode="lin" valueType="num">
                                      <p:cBhvr>
                                        <p:cTn id="47" dur="1000" fill="hold"/>
                                        <p:tgtEl>
                                          <p:spTgt spid="13"/>
                                        </p:tgtEl>
                                        <p:attrNameLst>
                                          <p:attrName>ppt_h</p:attrName>
                                        </p:attrNameLst>
                                      </p:cBhvr>
                                      <p:tavLst>
                                        <p:tav tm="0">
                                          <p:val>
                                            <p:strVal val="#ppt_h"/>
                                          </p:val>
                                        </p:tav>
                                        <p:tav tm="100000">
                                          <p:val>
                                            <p:strVal val="#ppt_h"/>
                                          </p:val>
                                        </p:tav>
                                      </p:tavLst>
                                    </p:anim>
                                    <p:animEffect transition="in" filter="fade">
                                      <p:cBhvr>
                                        <p:cTn id="48"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8023C8-4648-FF6F-0233-EFE1CAF4DEE6}"/>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78144D5-5897-7FDE-BFA7-D9147B682D90}"/>
              </a:ext>
            </a:extLst>
          </p:cNvPr>
          <p:cNvSpPr>
            <a:spLocks noGrp="1"/>
          </p:cNvSpPr>
          <p:nvPr>
            <p:ph type="sldNum" sz="quarter" idx="12"/>
          </p:nvPr>
        </p:nvSpPr>
        <p:spPr/>
        <p:txBody>
          <a:bodyPr/>
          <a:lstStyle/>
          <a:p>
            <a:fld id="{E5CDC645-7EA7-47E1-A5EF-FC8A9186EF34}" type="slidenum">
              <a:rPr lang="zh-CN" altLang="en-US" smtClean="0">
                <a:latin typeface="SimHei" panose="02010609060101010101" pitchFamily="49" charset="-122"/>
                <a:ea typeface="SimHei" panose="02010609060101010101" pitchFamily="49" charset="-122"/>
              </a:rPr>
              <a:t>7</a:t>
            </a:fld>
            <a:endParaRPr lang="zh-CN" altLang="en-US" dirty="0">
              <a:latin typeface="SimHei" panose="02010609060101010101" pitchFamily="49" charset="-122"/>
              <a:ea typeface="SimHei" panose="02010609060101010101" pitchFamily="49" charset="-122"/>
            </a:endParaRPr>
          </a:p>
        </p:txBody>
      </p:sp>
      <p:sp>
        <p:nvSpPr>
          <p:cNvPr id="4" name="等腰三角形 3">
            <a:extLst>
              <a:ext uri="{FF2B5EF4-FFF2-40B4-BE49-F238E27FC236}">
                <a16:creationId xmlns:a16="http://schemas.microsoft.com/office/drawing/2014/main" id="{634B734D-31C5-F299-0867-64928B3BFF0E}"/>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latin typeface="SimHei" panose="02010609060101010101" pitchFamily="49" charset="-122"/>
              <a:ea typeface="SimHei" panose="02010609060101010101" pitchFamily="49" charset="-122"/>
            </a:endParaRPr>
          </a:p>
        </p:txBody>
      </p:sp>
      <p:sp>
        <p:nvSpPr>
          <p:cNvPr id="5" name="矩形 4">
            <a:extLst>
              <a:ext uri="{FF2B5EF4-FFF2-40B4-BE49-F238E27FC236}">
                <a16:creationId xmlns:a16="http://schemas.microsoft.com/office/drawing/2014/main" id="{EE0B2C47-C49A-BA10-9C0E-A2290DF7F39C}"/>
              </a:ext>
            </a:extLst>
          </p:cNvPr>
          <p:cNvSpPr>
            <a:spLocks noChangeArrowheads="1"/>
          </p:cNvSpPr>
          <p:nvPr/>
        </p:nvSpPr>
        <p:spPr bwMode="auto">
          <a:xfrm>
            <a:off x="479376" y="689954"/>
            <a:ext cx="4176464" cy="88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buNone/>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—KG</a:t>
            </a: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构建</a:t>
            </a:r>
            <a:endPar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a:p>
            <a:pPr>
              <a:buNone/>
            </a:pP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矩形 2">
            <a:extLst>
              <a:ext uri="{FF2B5EF4-FFF2-40B4-BE49-F238E27FC236}">
                <a16:creationId xmlns:a16="http://schemas.microsoft.com/office/drawing/2014/main" id="{D62E5522-5AF4-3736-912B-0AB62B9EF874}"/>
              </a:ext>
            </a:extLst>
          </p:cNvPr>
          <p:cNvSpPr/>
          <p:nvPr/>
        </p:nvSpPr>
        <p:spPr>
          <a:xfrm>
            <a:off x="9217541" y="44624"/>
            <a:ext cx="2952328" cy="432048"/>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SimHei" panose="02010609060101010101" pitchFamily="49" charset="-122"/>
              <a:ea typeface="SimHei" panose="02010609060101010101" pitchFamily="49" charset="-122"/>
            </a:endParaRPr>
          </a:p>
        </p:txBody>
      </p:sp>
      <p:sp>
        <p:nvSpPr>
          <p:cNvPr id="21" name="文本框 20">
            <a:extLst>
              <a:ext uri="{FF2B5EF4-FFF2-40B4-BE49-F238E27FC236}">
                <a16:creationId xmlns:a16="http://schemas.microsoft.com/office/drawing/2014/main" id="{B3630A98-FCA4-55C4-1D10-134B058A5FA7}"/>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知识图谱可视化</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Tree>
    <p:extLst>
      <p:ext uri="{BB962C8B-B14F-4D97-AF65-F5344CB8AC3E}">
        <p14:creationId xmlns:p14="http://schemas.microsoft.com/office/powerpoint/2010/main" val="2674748634"/>
      </p:ext>
    </p:extLst>
  </p:cSld>
  <p:clrMapOvr>
    <a:masterClrMapping/>
  </p:clrMapOvr>
  <p:transition advTm="12848"/>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FAFABD-5578-63D9-7B56-D193D98DBBDE}"/>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3A03767-660C-BF01-B4EF-D1D3A717D9DD}"/>
              </a:ext>
            </a:extLst>
          </p:cNvPr>
          <p:cNvSpPr>
            <a:spLocks noGrp="1"/>
          </p:cNvSpPr>
          <p:nvPr>
            <p:ph type="sldNum" sz="quarter" idx="12"/>
          </p:nvPr>
        </p:nvSpPr>
        <p:spPr/>
        <p:txBody>
          <a:bodyPr/>
          <a:lstStyle/>
          <a:p>
            <a:fld id="{E5CDC645-7EA7-47E1-A5EF-FC8A9186EF34}" type="slidenum">
              <a:rPr lang="zh-CN" altLang="en-US" smtClean="0">
                <a:latin typeface="SimHei" panose="02010609060101010101" pitchFamily="49" charset="-122"/>
                <a:ea typeface="SimHei" panose="02010609060101010101" pitchFamily="49" charset="-122"/>
              </a:rPr>
              <a:t>8</a:t>
            </a:fld>
            <a:endParaRPr lang="zh-CN" altLang="en-US" dirty="0">
              <a:latin typeface="SimHei" panose="02010609060101010101" pitchFamily="49" charset="-122"/>
              <a:ea typeface="SimHei" panose="02010609060101010101" pitchFamily="49" charset="-122"/>
            </a:endParaRPr>
          </a:p>
        </p:txBody>
      </p:sp>
      <p:sp>
        <p:nvSpPr>
          <p:cNvPr id="4" name="等腰三角形 3">
            <a:extLst>
              <a:ext uri="{FF2B5EF4-FFF2-40B4-BE49-F238E27FC236}">
                <a16:creationId xmlns:a16="http://schemas.microsoft.com/office/drawing/2014/main" id="{7CFEC15A-C16F-58DD-B1A9-07E1BDCF8DCC}"/>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latin typeface="SimHei" panose="02010609060101010101" pitchFamily="49" charset="-122"/>
              <a:ea typeface="SimHei" panose="02010609060101010101" pitchFamily="49" charset="-122"/>
            </a:endParaRPr>
          </a:p>
        </p:txBody>
      </p:sp>
      <p:sp>
        <p:nvSpPr>
          <p:cNvPr id="5" name="矩形 4">
            <a:extLst>
              <a:ext uri="{FF2B5EF4-FFF2-40B4-BE49-F238E27FC236}">
                <a16:creationId xmlns:a16="http://schemas.microsoft.com/office/drawing/2014/main" id="{EB3843A4-A82A-7A9B-1CE1-82D19F5ED404}"/>
              </a:ext>
            </a:extLst>
          </p:cNvPr>
          <p:cNvSpPr>
            <a:spLocks noChangeArrowheads="1"/>
          </p:cNvSpPr>
          <p:nvPr/>
        </p:nvSpPr>
        <p:spPr bwMode="auto">
          <a:xfrm>
            <a:off x="479376" y="689954"/>
            <a:ext cx="4176464" cy="88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buNone/>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—KG</a:t>
            </a: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构建</a:t>
            </a:r>
            <a:endPar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a:p>
            <a:pPr>
              <a:buNone/>
            </a:pP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矩形 2">
            <a:extLst>
              <a:ext uri="{FF2B5EF4-FFF2-40B4-BE49-F238E27FC236}">
                <a16:creationId xmlns:a16="http://schemas.microsoft.com/office/drawing/2014/main" id="{FC2F35B7-DFBB-AFB0-7482-373DD9AAFCD0}"/>
              </a:ext>
            </a:extLst>
          </p:cNvPr>
          <p:cNvSpPr/>
          <p:nvPr/>
        </p:nvSpPr>
        <p:spPr>
          <a:xfrm>
            <a:off x="9217541" y="44624"/>
            <a:ext cx="2952328" cy="432048"/>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SimHei" panose="02010609060101010101" pitchFamily="49" charset="-122"/>
              <a:ea typeface="SimHei" panose="02010609060101010101" pitchFamily="49" charset="-122"/>
            </a:endParaRPr>
          </a:p>
        </p:txBody>
      </p:sp>
      <p:sp>
        <p:nvSpPr>
          <p:cNvPr id="21" name="文本框 20">
            <a:extLst>
              <a:ext uri="{FF2B5EF4-FFF2-40B4-BE49-F238E27FC236}">
                <a16:creationId xmlns:a16="http://schemas.microsoft.com/office/drawing/2014/main" id="{01B0A0ED-AF7D-3CFF-D2F2-A188996B353E}"/>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zh-CN" altLang="en-US" sz="2400" dirty="0">
                <a:latin typeface="SimHei" panose="02010609060101010101" pitchFamily="49" charset="-122"/>
                <a:ea typeface="SimHei" panose="02010609060101010101" pitchFamily="49" charset="-122"/>
                <a:cs typeface="Arial" panose="020B0604020202020204" pitchFamily="34" charset="0"/>
              </a:rPr>
              <a:t>知识图谱数据库搭建</a:t>
            </a:r>
            <a:endParaRPr lang="en-US" altLang="zh-CN" sz="2400" dirty="0">
              <a:latin typeface="SimHei" panose="02010609060101010101" pitchFamily="49" charset="-122"/>
              <a:ea typeface="SimHei" panose="02010609060101010101" pitchFamily="49" charset="-122"/>
              <a:cs typeface="Arial" panose="020B0604020202020204" pitchFamily="34" charset="0"/>
            </a:endParaRPr>
          </a:p>
        </p:txBody>
      </p:sp>
    </p:spTree>
    <p:extLst>
      <p:ext uri="{BB962C8B-B14F-4D97-AF65-F5344CB8AC3E}">
        <p14:creationId xmlns:p14="http://schemas.microsoft.com/office/powerpoint/2010/main" val="1932686859"/>
      </p:ext>
    </p:extLst>
  </p:cSld>
  <p:clrMapOvr>
    <a:masterClrMapping/>
  </p:clrMapOvr>
  <p:transition advTm="12848"/>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5CDC645-7EA7-47E1-A5EF-FC8A9186EF34}" type="slidenum">
              <a:rPr lang="zh-CN" altLang="en-US" smtClean="0">
                <a:latin typeface="SimHei" panose="02010609060101010101" pitchFamily="49" charset="-122"/>
                <a:ea typeface="SimHei" panose="02010609060101010101" pitchFamily="49" charset="-122"/>
              </a:rPr>
              <a:t>9</a:t>
            </a:fld>
            <a:endParaRPr lang="zh-CN" altLang="en-US" dirty="0">
              <a:latin typeface="SimHei" panose="02010609060101010101" pitchFamily="49" charset="-122"/>
              <a:ea typeface="SimHei" panose="02010609060101010101" pitchFamily="49" charset="-122"/>
            </a:endParaRPr>
          </a:p>
        </p:txBody>
      </p:sp>
      <p:sp>
        <p:nvSpPr>
          <p:cNvPr id="4" name="等腰三角形 3">
            <a:extLst>
              <a:ext uri="{FF2B5EF4-FFF2-40B4-BE49-F238E27FC236}">
                <a16:creationId xmlns:a16="http://schemas.microsoft.com/office/drawing/2014/main" id="{4DDED446-2DC0-0350-C059-6A673A361751}"/>
              </a:ext>
            </a:extLst>
          </p:cNvPr>
          <p:cNvSpPr/>
          <p:nvPr/>
        </p:nvSpPr>
        <p:spPr>
          <a:xfrm rot="16200000" flipV="1">
            <a:off x="207679" y="776999"/>
            <a:ext cx="235528" cy="192071"/>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088390" rtl="0" eaLnBrk="1" latinLnBrk="0" hangingPunct="1">
              <a:defRPr sz="2135" kern="1200">
                <a:solidFill>
                  <a:schemeClr val="lt1"/>
                </a:solidFill>
                <a:latin typeface="+mn-lt"/>
                <a:ea typeface="+mn-ea"/>
                <a:cs typeface="+mn-cs"/>
              </a:defRPr>
            </a:lvl1pPr>
            <a:lvl2pPr marL="544195" algn="l" defTabSz="1088390" rtl="0" eaLnBrk="1" latinLnBrk="0" hangingPunct="1">
              <a:defRPr sz="2135" kern="1200">
                <a:solidFill>
                  <a:schemeClr val="lt1"/>
                </a:solidFill>
                <a:latin typeface="+mn-lt"/>
                <a:ea typeface="+mn-ea"/>
                <a:cs typeface="+mn-cs"/>
              </a:defRPr>
            </a:lvl2pPr>
            <a:lvl3pPr marL="1088390" algn="l" defTabSz="1088390" rtl="0" eaLnBrk="1" latinLnBrk="0" hangingPunct="1">
              <a:defRPr sz="2135" kern="1200">
                <a:solidFill>
                  <a:schemeClr val="lt1"/>
                </a:solidFill>
                <a:latin typeface="+mn-lt"/>
                <a:ea typeface="+mn-ea"/>
                <a:cs typeface="+mn-cs"/>
              </a:defRPr>
            </a:lvl3pPr>
            <a:lvl4pPr marL="1632585" algn="l" defTabSz="1088390" rtl="0" eaLnBrk="1" latinLnBrk="0" hangingPunct="1">
              <a:defRPr sz="2135" kern="1200">
                <a:solidFill>
                  <a:schemeClr val="lt1"/>
                </a:solidFill>
                <a:latin typeface="+mn-lt"/>
                <a:ea typeface="+mn-ea"/>
                <a:cs typeface="+mn-cs"/>
              </a:defRPr>
            </a:lvl4pPr>
            <a:lvl5pPr marL="2176780" algn="l" defTabSz="1088390" rtl="0" eaLnBrk="1" latinLnBrk="0" hangingPunct="1">
              <a:defRPr sz="2135" kern="1200">
                <a:solidFill>
                  <a:schemeClr val="lt1"/>
                </a:solidFill>
                <a:latin typeface="+mn-lt"/>
                <a:ea typeface="+mn-ea"/>
                <a:cs typeface="+mn-cs"/>
              </a:defRPr>
            </a:lvl5pPr>
            <a:lvl6pPr marL="2720975" algn="l" defTabSz="1088390" rtl="0" eaLnBrk="1" latinLnBrk="0" hangingPunct="1">
              <a:defRPr sz="2135" kern="1200">
                <a:solidFill>
                  <a:schemeClr val="lt1"/>
                </a:solidFill>
                <a:latin typeface="+mn-lt"/>
                <a:ea typeface="+mn-ea"/>
                <a:cs typeface="+mn-cs"/>
              </a:defRPr>
            </a:lvl6pPr>
            <a:lvl7pPr marL="3265170" algn="l" defTabSz="1088390" rtl="0" eaLnBrk="1" latinLnBrk="0" hangingPunct="1">
              <a:defRPr sz="2135" kern="1200">
                <a:solidFill>
                  <a:schemeClr val="lt1"/>
                </a:solidFill>
                <a:latin typeface="+mn-lt"/>
                <a:ea typeface="+mn-ea"/>
                <a:cs typeface="+mn-cs"/>
              </a:defRPr>
            </a:lvl7pPr>
            <a:lvl8pPr marL="3809365" algn="l" defTabSz="1088390" rtl="0" eaLnBrk="1" latinLnBrk="0" hangingPunct="1">
              <a:defRPr sz="2135" kern="1200">
                <a:solidFill>
                  <a:schemeClr val="lt1"/>
                </a:solidFill>
                <a:latin typeface="+mn-lt"/>
                <a:ea typeface="+mn-ea"/>
                <a:cs typeface="+mn-cs"/>
              </a:defRPr>
            </a:lvl8pPr>
            <a:lvl9pPr marL="4353560" algn="l" defTabSz="1088390" rtl="0" eaLnBrk="1" latinLnBrk="0" hangingPunct="1">
              <a:defRPr sz="2135" kern="1200">
                <a:solidFill>
                  <a:schemeClr val="lt1"/>
                </a:solidFill>
                <a:latin typeface="+mn-lt"/>
                <a:ea typeface="+mn-ea"/>
                <a:cs typeface="+mn-cs"/>
              </a:defRPr>
            </a:lvl9pPr>
          </a:lstStyle>
          <a:p>
            <a:pPr algn="ctr"/>
            <a:endParaRPr lang="zh-CN" altLang="en-US" sz="1600">
              <a:latin typeface="SimHei" panose="02010609060101010101" pitchFamily="49" charset="-122"/>
              <a:ea typeface="SimHei" panose="02010609060101010101" pitchFamily="49" charset="-122"/>
            </a:endParaRPr>
          </a:p>
        </p:txBody>
      </p:sp>
      <p:sp>
        <p:nvSpPr>
          <p:cNvPr id="5" name="矩形 4">
            <a:extLst>
              <a:ext uri="{FF2B5EF4-FFF2-40B4-BE49-F238E27FC236}">
                <a16:creationId xmlns:a16="http://schemas.microsoft.com/office/drawing/2014/main" id="{E9BE3A6A-0FA8-FB64-57CF-2217F7476953}"/>
              </a:ext>
            </a:extLst>
          </p:cNvPr>
          <p:cNvSpPr>
            <a:spLocks noChangeArrowheads="1"/>
          </p:cNvSpPr>
          <p:nvPr/>
        </p:nvSpPr>
        <p:spPr bwMode="auto">
          <a:xfrm>
            <a:off x="479376" y="689954"/>
            <a:ext cx="4176464" cy="88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buNone/>
            </a:pPr>
            <a:r>
              <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rPr>
              <a:t>阶段性成果</a:t>
            </a:r>
            <a:r>
              <a:rPr lang="en-US" altLang="zh-CN" sz="2400" b="1" dirty="0">
                <a:solidFill>
                  <a:srgbClr val="3A4660"/>
                </a:solidFill>
                <a:latin typeface="SimHei" panose="02010609060101010101" pitchFamily="49" charset="-122"/>
                <a:ea typeface="SimHei" panose="02010609060101010101" pitchFamily="49" charset="-122"/>
                <a:cs typeface="Arial" panose="020B0604020202020204" pitchFamily="34" charset="0"/>
              </a:rPr>
              <a:t>--Advanced RAG</a:t>
            </a:r>
          </a:p>
          <a:p>
            <a:pPr>
              <a:buNone/>
            </a:pPr>
            <a:endParaRPr lang="zh-CN" altLang="en-US" sz="2400" b="1" dirty="0">
              <a:solidFill>
                <a:srgbClr val="3A4660"/>
              </a:solidFill>
              <a:latin typeface="SimHei" panose="02010609060101010101" pitchFamily="49" charset="-122"/>
              <a:ea typeface="SimHei" panose="02010609060101010101" pitchFamily="49" charset="-122"/>
              <a:cs typeface="Arial" panose="020B0604020202020204" pitchFamily="34" charset="0"/>
            </a:endParaRPr>
          </a:p>
        </p:txBody>
      </p:sp>
      <p:sp>
        <p:nvSpPr>
          <p:cNvPr id="3" name="矩形 2">
            <a:extLst>
              <a:ext uri="{FF2B5EF4-FFF2-40B4-BE49-F238E27FC236}">
                <a16:creationId xmlns:a16="http://schemas.microsoft.com/office/drawing/2014/main" id="{6FA1F26F-8D60-8910-2765-6B96B7409C4E}"/>
              </a:ext>
            </a:extLst>
          </p:cNvPr>
          <p:cNvSpPr/>
          <p:nvPr/>
        </p:nvSpPr>
        <p:spPr>
          <a:xfrm>
            <a:off x="9217541" y="44624"/>
            <a:ext cx="2952328" cy="432048"/>
          </a:xfrm>
          <a:prstGeom prst="rect">
            <a:avLst/>
          </a:prstGeom>
          <a:solidFill>
            <a:srgbClr val="3471A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SimHei" panose="02010609060101010101" pitchFamily="49" charset="-122"/>
              <a:ea typeface="SimHei" panose="02010609060101010101" pitchFamily="49" charset="-122"/>
            </a:endParaRPr>
          </a:p>
        </p:txBody>
      </p:sp>
      <p:sp>
        <p:nvSpPr>
          <p:cNvPr id="20" name="文本框 19">
            <a:extLst>
              <a:ext uri="{FF2B5EF4-FFF2-40B4-BE49-F238E27FC236}">
                <a16:creationId xmlns:a16="http://schemas.microsoft.com/office/drawing/2014/main" id="{9C53BB29-7054-484E-9530-A9F49A425F9C}"/>
              </a:ext>
            </a:extLst>
          </p:cNvPr>
          <p:cNvSpPr txBox="1"/>
          <p:nvPr/>
        </p:nvSpPr>
        <p:spPr>
          <a:xfrm>
            <a:off x="325442" y="1666573"/>
            <a:ext cx="8794893" cy="3652923"/>
          </a:xfrm>
          <a:prstGeom prst="rect">
            <a:avLst/>
          </a:prstGeom>
          <a:noFill/>
        </p:spPr>
        <p:txBody>
          <a:bodyPr wrap="square" rtlCol="0">
            <a:spAutoFit/>
          </a:bodyPr>
          <a:lstStyle/>
          <a:p>
            <a:pPr marL="457200" indent="-457200">
              <a:lnSpc>
                <a:spcPct val="200000"/>
              </a:lnSpc>
              <a:buFont typeface="+mj-lt"/>
              <a:buAutoNum type="arabicPeriod"/>
            </a:pPr>
            <a:r>
              <a:rPr lang="zh-CN" altLang="en-US" sz="2400" dirty="0">
                <a:latin typeface="SimHei" panose="02010609060101010101" pitchFamily="49" charset="-122"/>
                <a:ea typeface="SimHei" panose="02010609060101010101" pitchFamily="49" charset="-122"/>
              </a:rPr>
              <a:t>原始检索增强生成框架（</a:t>
            </a:r>
            <a:r>
              <a:rPr lang="en-US" altLang="zh-CN" sz="2400" dirty="0">
                <a:latin typeface="SimHei" panose="02010609060101010101" pitchFamily="49" charset="-122"/>
                <a:ea typeface="SimHei" panose="02010609060101010101" pitchFamily="49" charset="-122"/>
              </a:rPr>
              <a:t>Naïve</a:t>
            </a:r>
            <a:r>
              <a:rPr lang="zh-CN" altLang="en-US" sz="2400" dirty="0">
                <a:latin typeface="SimHei" panose="02010609060101010101" pitchFamily="49" charset="-122"/>
                <a:ea typeface="SimHei" panose="02010609060101010101" pitchFamily="49" charset="-122"/>
              </a:rPr>
              <a:t> </a:t>
            </a:r>
            <a:r>
              <a:rPr lang="en-US" altLang="zh-CN" sz="2400" dirty="0">
                <a:latin typeface="SimHei" panose="02010609060101010101" pitchFamily="49" charset="-122"/>
                <a:ea typeface="SimHei" panose="02010609060101010101" pitchFamily="49" charset="-122"/>
              </a:rPr>
              <a:t>RAG</a:t>
            </a:r>
            <a:r>
              <a:rPr lang="zh-CN" altLang="en-US" sz="2400" dirty="0">
                <a:latin typeface="SimHei" panose="02010609060101010101" pitchFamily="49" charset="-122"/>
                <a:ea typeface="SimHei" panose="02010609060101010101" pitchFamily="49" charset="-122"/>
              </a:rPr>
              <a:t>）不足以应对</a:t>
            </a:r>
            <a:r>
              <a:rPr lang="zh-CN" altLang="en-US" sz="2400" b="1" dirty="0">
                <a:solidFill>
                  <a:srgbClr val="FF0000"/>
                </a:solidFill>
                <a:latin typeface="SimHei" panose="02010609060101010101" pitchFamily="49" charset="-122"/>
                <a:ea typeface="SimHei" panose="02010609060101010101" pitchFamily="49" charset="-122"/>
              </a:rPr>
              <a:t>复杂提问</a:t>
            </a:r>
            <a:endParaRPr lang="en-US" altLang="zh-CN" sz="2400" b="1" dirty="0">
              <a:solidFill>
                <a:srgbClr val="FF0000"/>
              </a:solidFill>
              <a:latin typeface="SimHei" panose="02010609060101010101" pitchFamily="49" charset="-122"/>
              <a:ea typeface="SimHei" panose="02010609060101010101" pitchFamily="49" charset="-122"/>
            </a:endParaRPr>
          </a:p>
          <a:p>
            <a:pPr marL="457200" indent="-457200">
              <a:lnSpc>
                <a:spcPct val="200000"/>
              </a:lnSpc>
              <a:buFont typeface="+mj-lt"/>
              <a:buAutoNum type="arabicPeriod"/>
            </a:pPr>
            <a:r>
              <a:rPr lang="zh-CN" altLang="en-US" sz="2400" dirty="0">
                <a:latin typeface="SimHei" panose="02010609060101010101" pitchFamily="49" charset="-122"/>
                <a:ea typeface="SimHei" panose="02010609060101010101" pitchFamily="49" charset="-122"/>
              </a:rPr>
              <a:t>复杂提问一般具有</a:t>
            </a:r>
            <a:r>
              <a:rPr lang="zh-CN" altLang="en-US" sz="2400" dirty="0">
                <a:solidFill>
                  <a:srgbClr val="FF0000"/>
                </a:solidFill>
                <a:latin typeface="SimHei" panose="02010609060101010101" pitchFamily="49" charset="-122"/>
                <a:ea typeface="SimHei" panose="02010609060101010101" pitchFamily="49" charset="-122"/>
              </a:rPr>
              <a:t>历史连续</a:t>
            </a:r>
            <a:r>
              <a:rPr lang="zh-CN" altLang="en-US" sz="2400" dirty="0">
                <a:latin typeface="SimHei" panose="02010609060101010101" pitchFamily="49" charset="-122"/>
                <a:ea typeface="SimHei" panose="02010609060101010101" pitchFamily="49" charset="-122"/>
              </a:rPr>
              <a:t>，</a:t>
            </a:r>
            <a:r>
              <a:rPr lang="zh-CN" altLang="en-US" sz="2400" dirty="0">
                <a:solidFill>
                  <a:srgbClr val="FF0000"/>
                </a:solidFill>
                <a:latin typeface="SimHei" panose="02010609060101010101" pitchFamily="49" charset="-122"/>
                <a:ea typeface="SimHei" panose="02010609060101010101" pitchFamily="49" charset="-122"/>
              </a:rPr>
              <a:t>内容冗余</a:t>
            </a:r>
            <a:r>
              <a:rPr lang="zh-CN" altLang="en-US" sz="2400" dirty="0">
                <a:latin typeface="SimHei" panose="02010609060101010101" pitchFamily="49" charset="-122"/>
                <a:ea typeface="SimHei" panose="02010609060101010101" pitchFamily="49" charset="-122"/>
              </a:rPr>
              <a:t>等特点，容易导致</a:t>
            </a:r>
            <a:r>
              <a:rPr lang="en-US" altLang="zh-CN" sz="2400" dirty="0">
                <a:latin typeface="SimHei" panose="02010609060101010101" pitchFamily="49" charset="-122"/>
                <a:ea typeface="SimHei" panose="02010609060101010101" pitchFamily="49" charset="-122"/>
              </a:rPr>
              <a:t>LLM</a:t>
            </a:r>
            <a:r>
              <a:rPr lang="zh-CN" altLang="en-US" sz="2400" dirty="0">
                <a:latin typeface="SimHei" panose="02010609060101010101" pitchFamily="49" charset="-122"/>
                <a:ea typeface="SimHei" panose="02010609060101010101" pitchFamily="49" charset="-122"/>
              </a:rPr>
              <a:t>产生</a:t>
            </a:r>
            <a:r>
              <a:rPr lang="zh-CN" altLang="en-US" sz="2400" dirty="0">
                <a:solidFill>
                  <a:srgbClr val="FF0000"/>
                </a:solidFill>
                <a:latin typeface="SimHei" panose="02010609060101010101" pitchFamily="49" charset="-122"/>
                <a:ea typeface="SimHei" panose="02010609060101010101" pitchFamily="49" charset="-122"/>
              </a:rPr>
              <a:t>知识性幻觉</a:t>
            </a:r>
            <a:r>
              <a:rPr lang="zh-CN" altLang="en-US" sz="2400" b="1" dirty="0">
                <a:latin typeface="SimHei" panose="02010609060101010101" pitchFamily="49" charset="-122"/>
                <a:ea typeface="SimHei" panose="02010609060101010101" pitchFamily="49" charset="-122"/>
              </a:rPr>
              <a:t>。</a:t>
            </a:r>
            <a:endParaRPr lang="en-US" altLang="zh-CN" sz="2400" b="1" dirty="0">
              <a:latin typeface="SimHei" panose="02010609060101010101" pitchFamily="49" charset="-122"/>
              <a:ea typeface="SimHei" panose="02010609060101010101" pitchFamily="49" charset="-122"/>
            </a:endParaRPr>
          </a:p>
          <a:p>
            <a:pPr marL="457200" indent="-457200">
              <a:lnSpc>
                <a:spcPct val="200000"/>
              </a:lnSpc>
              <a:buFont typeface="+mj-lt"/>
              <a:buAutoNum type="arabicPeriod"/>
            </a:pPr>
            <a:r>
              <a:rPr lang="zh-CN" altLang="en-US" sz="2400" dirty="0">
                <a:latin typeface="SimHei" panose="02010609060101010101" pitchFamily="49" charset="-122"/>
                <a:ea typeface="SimHei" panose="02010609060101010101" pitchFamily="49" charset="-122"/>
              </a:rPr>
              <a:t>通过重写</a:t>
            </a:r>
            <a:r>
              <a:rPr lang="zh-CN" altLang="en-US" sz="2400" dirty="0">
                <a:solidFill>
                  <a:srgbClr val="FF0000"/>
                </a:solidFill>
                <a:latin typeface="SimHei" panose="02010609060101010101" pitchFamily="49" charset="-122"/>
                <a:ea typeface="SimHei" panose="02010609060101010101" pitchFamily="49" charset="-122"/>
              </a:rPr>
              <a:t>用户请求模块</a:t>
            </a:r>
            <a:r>
              <a:rPr lang="zh-CN" altLang="en-US" sz="2400" dirty="0">
                <a:latin typeface="SimHei" panose="02010609060101010101" pitchFamily="49" charset="-122"/>
                <a:ea typeface="SimHei" panose="02010609060101010101" pitchFamily="49" charset="-122"/>
              </a:rPr>
              <a:t>，增加</a:t>
            </a:r>
            <a:r>
              <a:rPr lang="zh-CN" altLang="en-US" sz="2400" dirty="0">
                <a:solidFill>
                  <a:srgbClr val="FF0000"/>
                </a:solidFill>
                <a:latin typeface="SimHei" panose="02010609060101010101" pitchFamily="49" charset="-122"/>
                <a:ea typeface="SimHei" panose="02010609060101010101" pitchFamily="49" charset="-122"/>
              </a:rPr>
              <a:t>内容提取模块</a:t>
            </a:r>
            <a:r>
              <a:rPr lang="zh-CN" altLang="en-US" sz="2400" dirty="0">
                <a:latin typeface="SimHei" panose="02010609060101010101" pitchFamily="49" charset="-122"/>
                <a:ea typeface="SimHei" panose="02010609060101010101" pitchFamily="49" charset="-122"/>
              </a:rPr>
              <a:t>，</a:t>
            </a:r>
            <a:r>
              <a:rPr lang="zh-CN" altLang="en-US" sz="2400" dirty="0">
                <a:solidFill>
                  <a:srgbClr val="FF0000"/>
                </a:solidFill>
                <a:latin typeface="SimHei" panose="02010609060101010101" pitchFamily="49" charset="-122"/>
                <a:ea typeface="SimHei" panose="02010609060101010101" pitchFamily="49" charset="-122"/>
              </a:rPr>
              <a:t>事实验证模块</a:t>
            </a:r>
            <a:r>
              <a:rPr lang="zh-CN" altLang="en-US" sz="2400" dirty="0">
                <a:latin typeface="SimHei" panose="02010609060101010101" pitchFamily="49" charset="-122"/>
                <a:ea typeface="SimHei" panose="02010609060101010101" pitchFamily="49" charset="-122"/>
              </a:rPr>
              <a:t>实现原始检索增强生成框架的优化</a:t>
            </a:r>
            <a:r>
              <a:rPr lang="en-US" altLang="zh-CN" sz="2400" dirty="0">
                <a:latin typeface="SimHei" panose="02010609060101010101" pitchFamily="49" charset="-122"/>
                <a:ea typeface="SimHei" panose="02010609060101010101" pitchFamily="49" charset="-122"/>
              </a:rPr>
              <a:t>—Advanced RAG</a:t>
            </a:r>
          </a:p>
        </p:txBody>
      </p:sp>
      <p:sp>
        <p:nvSpPr>
          <p:cNvPr id="21" name="文本框 20">
            <a:extLst>
              <a:ext uri="{FF2B5EF4-FFF2-40B4-BE49-F238E27FC236}">
                <a16:creationId xmlns:a16="http://schemas.microsoft.com/office/drawing/2014/main" id="{39C227C8-A5D5-ED41-B033-3ABBF0893BE2}"/>
              </a:ext>
            </a:extLst>
          </p:cNvPr>
          <p:cNvSpPr txBox="1"/>
          <p:nvPr/>
        </p:nvSpPr>
        <p:spPr>
          <a:xfrm>
            <a:off x="119336" y="1174313"/>
            <a:ext cx="8431530" cy="498475"/>
          </a:xfrm>
          <a:prstGeom prst="rect">
            <a:avLst/>
          </a:prstGeom>
          <a:noFill/>
        </p:spPr>
        <p:txBody>
          <a:bodyPr wrap="square" rtlCol="0">
            <a:noAutofit/>
          </a:bodyPr>
          <a:lstStyle/>
          <a:p>
            <a:pPr marL="342900" indent="-342900">
              <a:buFont typeface="Wingdings" pitchFamily="2" charset="2"/>
              <a:buChar char="Ø"/>
            </a:pPr>
            <a:r>
              <a:rPr lang="en-US" altLang="zh-CN" sz="2400" dirty="0">
                <a:latin typeface="SimHei" panose="02010609060101010101" pitchFamily="49" charset="-122"/>
                <a:ea typeface="SimHei" panose="02010609060101010101" pitchFamily="49" charset="-122"/>
                <a:cs typeface="Arial" panose="020B0604020202020204" pitchFamily="34" charset="0"/>
              </a:rPr>
              <a:t>Advanced RAG</a:t>
            </a:r>
          </a:p>
        </p:txBody>
      </p:sp>
    </p:spTree>
    <p:extLst>
      <p:ext uri="{BB962C8B-B14F-4D97-AF65-F5344CB8AC3E}">
        <p14:creationId xmlns:p14="http://schemas.microsoft.com/office/powerpoint/2010/main" val="3122374780"/>
      </p:ext>
    </p:extLst>
  </p:cSld>
  <p:clrMapOvr>
    <a:masterClrMapping/>
  </p:clrMapOvr>
  <p:transition advTm="12848"/>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ODViY2JkMjU3NGYzZTEwMzZmMGFkZWViYmNkYWU3NDIifQ=="/>
  <p:tag name="KSO_WPP_MARK_KEY" val="044036d3-1c6e-407d-8242-16f2030e9f2d"/>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14662</TotalTime>
  <Words>4719</Words>
  <Application>Microsoft Office PowerPoint</Application>
  <PresentationFormat>宽屏</PresentationFormat>
  <Paragraphs>267</Paragraphs>
  <Slides>28</Slides>
  <Notes>28</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28</vt:i4>
      </vt:variant>
    </vt:vector>
  </HeadingPairs>
  <TitlesOfParts>
    <vt:vector size="37" baseType="lpstr">
      <vt:lpstr>等线</vt:lpstr>
      <vt:lpstr>SimHei</vt:lpstr>
      <vt:lpstr>KaiTi</vt:lpstr>
      <vt:lpstr>Arial</vt:lpstr>
      <vt:lpstr>Calibri</vt:lpstr>
      <vt:lpstr>Calibri Light</vt:lpstr>
      <vt:lpstr>Times New Roman</vt:lpstr>
      <vt:lpstr>Wingdings</vt:lpstr>
      <vt:lpstr>Office 主题​​</vt:lpstr>
      <vt:lpstr>面向中小学科学教育大模型的领域知识增强方法研究与实现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基于外部知识与监督对比学习的事件因果关系识别研究</dc:title>
  <dc:creator>Lenovo</dc:creator>
  <cp:lastModifiedBy>e17021</cp:lastModifiedBy>
  <cp:revision>155</cp:revision>
  <dcterms:created xsi:type="dcterms:W3CDTF">2023-03-28T13:12:00Z</dcterms:created>
  <dcterms:modified xsi:type="dcterms:W3CDTF">2024-12-09T12:42:36Z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BDDB78BE027B4CDCA7BDEECED44DCE08_12</vt:lpwstr>
  </property>
</Properties>
</file>